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1" r:id="rId2"/>
    <p:sldId id="272" r:id="rId3"/>
    <p:sldId id="273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4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68670-E389-4583-93E4-35F0367832BC}" type="datetimeFigureOut">
              <a:rPr lang="uk-UA" smtClean="0"/>
              <a:t>07.04.2014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C0807-36FA-4E0E-BE0A-5FDA6160EEB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647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31CDF-A04B-4953-9003-BFE3DF060634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465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31CDF-A04B-4953-9003-BFE3DF060634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209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ua/yandsearch?source=psearch&amp;text=%D0%BF%D0%BE%D0%B5%D0%BC%D0%B0%20%D1%88%D0%B5%D0%B2%D1%87%D0%B5%D0%BD%D0%BA%D0%B0%20%D0%B3%D0%B0%D0%B9%D0%B4%D0%B0%D0%BC%D0%B0%D0%BA%D0%B8&amp;fp=0&amp;pos=20&amp;uinfo=ww-1265-wh-622-fw-1040-fh-448-pd-1&amp;rpt=simage&amp;lr=24881&amp;img_url=http://sna.in.ua/wp-content/uploads/2010/04/kolij1.p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images.yandex.ua/yandsearch?text=%D0%B7%D0%B0%D0%BB%D1%96%D0%B7%D0%BD%D1%8F%D0%BA%20%D0%BC%D0%B0%D0%BA%D1%81%D0%B8%D0%BC&amp;fp=0&amp;pos=7&amp;uinfo=ww-1265-wh-622-fw-1040-fh-448-pd-1&amp;rpt=simage&amp;img_url=http://pidruchniki.ws/imag/history/suw_kvu2/image09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4.png"/><Relationship Id="rId4" Type="http://schemas.openxmlformats.org/officeDocument/2006/relationships/hyperlink" Target="http://images.yandex.ua/yandsearch?text=%D0%B3%D0%BE%D0%BD%D1%82%D0%B0%20%D1%96%D0%B2%D0%B0%D0%BD&amp;fp=0&amp;pos=6&amp;uinfo=ww-1265-wh-622-fw-1040-fh-448-pd-1&amp;rpt=simage&amp;img_url=http://pidruchniki.ws/imag/history/suw_kvu2/image096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ua/yandsearch?tld=ua&amp;p=2&amp;text=%D0%BC%D0%B0%D0%B9%D0%B4%D0%B0%D0%BD%20%D1%84%D0%BE%D1%82%D0%BE%202014&amp;fp=2&amp;pos=84&amp;uinfo=ww-1019-wh-574-fw-794-fh-448-pd-1&amp;rpt=simage&amp;img_url=http://i.mr7.ru/photos/2014/02/640x480_8eWaaj52Q8mg7875PwUR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hyperlink" Target="http://images.yandex.ua/yandsearch?text=%D0%BA%D0%BE%D0%BB%D1%96%D1%97%D0%B2%D1%89%D0%B8%D0%BD%D0%B0&amp;fp=0&amp;pos=7&amp;uinfo=ww-1019-wh-574-fw-794-fh-448-pd-1&amp;rpt=simage&amp;img_url=http://img.nr2.ru/pict/arts1/20/19/20192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ua/yandsearch?text=%D1%83%D0%BA%D1%80%D0%B0%D1%97%D0%BD%D0%B0&amp;fp=0&amp;pos=0&amp;uinfo=ww-1019-wh-574-fw-794-fh-448-pd-1&amp;rpt=simage&amp;img_url=http://wap.mplaza.ru/parser/images/c369492b7cfef8dca6c3f45f500f88a0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images.yandex.ua/yandsearch?text=%D0%BD%D0%B5%D0%B1%D0%B5%D1%81%D0%BD%D0%B0%20%D1%81%D0%BE%D1%82%D0%BD%D1%8F&amp;fp=0&amp;pos=5&amp;uinfo=ww-1019-wh-574-fw-794-fh-448-pd-1&amp;rpt=simage&amp;img_url=http://i3.obozrevatel.ua/8/1583690/805139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osvita.ua/vnz/reports/history/33106/" TargetMode="External"/><Relationship Id="rId13" Type="http://schemas.openxmlformats.org/officeDocument/2006/relationships/hyperlink" Target="http://www.torrentino.com/torrents/809521" TargetMode="External"/><Relationship Id="rId3" Type="http://schemas.openxmlformats.org/officeDocument/2006/relationships/hyperlink" Target="http://pidruchnik.net/post-Gaydamachchina-potyag-do-vol-Za-poemoyu-T-SHevchenka-Gaydamaki.html" TargetMode="External"/><Relationship Id="rId7" Type="http://schemas.openxmlformats.org/officeDocument/2006/relationships/hyperlink" Target="http://lib.ru/SU/UKRAINA/SHEVCHENKO/gaidamak.txt" TargetMode="External"/><Relationship Id="rId12" Type="http://schemas.openxmlformats.org/officeDocument/2006/relationships/hyperlink" Target="http://my-edu.ru/edu_ukrlit/2_477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feratuk.at.ua/publ/13-1-0-80" TargetMode="External"/><Relationship Id="rId11" Type="http://schemas.openxmlformats.org/officeDocument/2006/relationships/hyperlink" Target="http://www.ukrtvory.com.ua/referaty/lit112.html" TargetMode="External"/><Relationship Id="rId5" Type="http://schemas.openxmlformats.org/officeDocument/2006/relationships/hyperlink" Target="http://uk.wikipedia.org/wiki/%CA%EE%EB%B3%BF%E2%F9%E8%ED%E0" TargetMode="External"/><Relationship Id="rId10" Type="http://schemas.openxmlformats.org/officeDocument/2006/relationships/hyperlink" Target="http://www.referatik.in.ua/?p=view&amp;ref=12550" TargetMode="External"/><Relationship Id="rId4" Type="http://schemas.openxmlformats.org/officeDocument/2006/relationships/hyperlink" Target="http://ukrlitera.ru/index.php/literatura/84-shevchenko-tvori/1820-gaidamakihtmtxtzip" TargetMode="External"/><Relationship Id="rId9" Type="http://schemas.openxmlformats.org/officeDocument/2006/relationships/hyperlink" Target="http://www.litrasoch.ru/obrazy-predvoditelej-gajdamackogo-dvizheniya-v-poeme-t-g-shevchenko-gajdamaki/" TargetMode="External"/><Relationship Id="rId1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5" Type="http://schemas.openxmlformats.org/officeDocument/2006/relationships/slide" Target="slide8.xml"/><Relationship Id="rId10" Type="http://schemas.openxmlformats.org/officeDocument/2006/relationships/slide" Target="slide14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uam.org.ua/images/thumb/9/98/802-%C2%AB%D0%9F%D0%BE%D1%80%D1%82%D1%80%D0%B5%D1%82-%D0%9C%D0%B8%D1%85%D0%B0%D0%B9%D0%BB%D0%B0-%D0%93%D1%80%D1%83%D1%88%D0%B5%D0%B2%D1%81%D1%8C%D0%BA%D0%BE%D0%B3%D0%BE%C2%BB---%D0%BA%D0%BE%D0%BF%D0%B8%D1%8F.jpg/250px-802-%C2%AB%D0%9F%D0%BE%D1%80%D1%82%D1%80%D0%B5%D1%82-%D0%9C%D0%B8%D1%85%D0%B0%D0%B9%D0%BB%D0%B0-%D0%93%D1%80%D1%83%D1%88%D0%B5%D0%B2%D1%81%D1%8C%D0%BA%D0%BE%D0%B3%D0%BE%C2%BB---%D0%BA%D0%BE%D0%BF%D0%B8%D1%8F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ua/yandsearch?source=wiz&amp;fp=1&amp;uinfo=ww-1019-wh-574-fw-794-fh-448-pd-1&amp;tld=ua&amp;p=1&amp;text=%D0%BF%D0%BE%D0%BB%D1%8C%D1%81%D1%8C%D0%BA%D1%96%20%D0%B7%D0%B5%D0%BC%D0%BB%D1%96%20%D1%83%201734%20%D1%80%D0%BE%D1%86%D1%96&amp;noreask=1&amp;pos=46&amp;rpt=simage&amp;lr=24881&amp;img_url=http://upload.wikimedia.org/wikipedia/commons/thumb/b/ba/King_Augustus_III_of_Poland.jpg/166px-King_Augustus_III_of_Polan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4" Type="http://schemas.openxmlformats.org/officeDocument/2006/relationships/hyperlink" Target="http://images.yandex.ua/yandsearch?tld=ua&amp;p=2&amp;text=%D0%B3%D0%B0%D0%B9%D0%B4%D0%B0%D0%BC%D0%B0%D0%BA%D0%B8%20%D1%88%D0%B5%D0%B2%D1%87%D0%B5%D0%BD%D0%BA%D0%BE&amp;fp=2&amp;pos=60&amp;uinfo=ww-1265-wh-622-fw-1040-fh-448-pd-1&amp;rpt=simage&amp;img_url=http://svoboda-stat.info/photos/articles/240x180n/240x180n_photo_18fc03da5dac2c6a1d6b6706fa626e5d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ua/yandsearch?source=psearch&amp;text=%D0%BF%D0%BE%D0%B5%D0%BC%D0%B0%20%D1%88%D0%B5%D0%B2%D1%87%D0%B5%D0%BD%D0%BA%D0%B0%20%D0%B3%D0%B0%D0%B9%D0%B4%D0%B0%D0%BC%D0%B0%D0%BA%D0%B8&amp;fp=0&amp;pos=4&amp;uinfo=ww-1265-wh-622-fw-1040-fh-448-pd-1&amp;rpt=simage&amp;lr=24881&amp;img_url=http://tub.rutube.ru/thumbs-wide/2e/da/2eda8db61fd48211835444e7369f47f2-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9.png"/><Relationship Id="rId4" Type="http://schemas.openxmlformats.org/officeDocument/2006/relationships/hyperlink" Target="http://images.yandex.ua/yandsearch?text=%D0%BA%D0%BE%D0%BB%D1%96%D1%97%D0%B2%D1%89%D0%B8%D0%BD%D0%B0&amp;fp=0&amp;pos=20&amp;uinfo=ww-1265-wh-622-fw-1040-fh-448-pd-1&amp;rpt=simage&amp;img_url=http://hvylya.org/wp-content/uploads/2013/07/Koliivshhina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ua/yandsearch?source=psearch&amp;text=%D0%BF%D0%BE%D0%B5%D0%BC%D0%B0%20%D1%88%D0%B5%D0%B2%D1%87%D0%B5%D0%BD%D0%BA%D0%B0%20%D0%B3%D0%B0%D0%B9%D0%B4%D0%B0%D0%BC%D0%B0%D0%BA%D0%B8&amp;fp=0&amp;pos=29&amp;uinfo=ww-1265-wh-622-fw-1040-fh-448-pd-1&amp;rpt=simage&amp;lr=24881&amp;img_url=http://img.istpravda.com.ua/images/doc/d/b/db5d82a-300-k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images.yandex.ua/yandsearch?text=%D0%BA%D0%BE%D0%BB%D1%96%D1%97%D0%B2%D1%89%D0%B8%D0%BD%D0%B0&amp;fp=0&amp;pos=1&amp;uinfo=ww-1265-wh-622-fw-1040-fh-448-pd-1&amp;rpt=simage&amp;img_url=http://mokosha.at.ua/_nw/0/53547419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310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861048"/>
            <a:ext cx="4950983" cy="3108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788024" y="4292068"/>
            <a:ext cx="4355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Century" panose="02040604050505020304" pitchFamily="18" charset="0"/>
              </a:rPr>
              <a:t>Епіграф</a:t>
            </a:r>
            <a:r>
              <a:rPr lang="ru-RU" sz="2000" dirty="0" smtClean="0">
                <a:latin typeface="Century" panose="02040604050505020304" pitchFamily="18" charset="0"/>
              </a:rPr>
              <a:t>:</a:t>
            </a:r>
          </a:p>
          <a:p>
            <a:pPr algn="ctr"/>
            <a:endParaRPr lang="ru-RU" sz="2000" dirty="0" smtClean="0">
              <a:latin typeface="Century" panose="02040604050505020304" pitchFamily="18" charset="0"/>
            </a:endParaRPr>
          </a:p>
          <a:p>
            <a:pPr algn="ctr"/>
            <a:r>
              <a:rPr lang="ru-RU" sz="2000" dirty="0" smtClean="0">
                <a:latin typeface="Century" panose="02040604050505020304" pitchFamily="18" charset="0"/>
              </a:rPr>
              <a:t>«</a:t>
            </a:r>
            <a:r>
              <a:rPr lang="ru-RU" sz="2000" dirty="0" err="1" smtClean="0">
                <a:latin typeface="Century" panose="02040604050505020304" pitchFamily="18" charset="0"/>
              </a:rPr>
              <a:t>Пекельнеє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>
                <a:latin typeface="Century" panose="02040604050505020304" pitchFamily="18" charset="0"/>
              </a:rPr>
              <a:t>свято</a:t>
            </a:r>
          </a:p>
          <a:p>
            <a:pPr algn="ctr"/>
            <a:r>
              <a:rPr lang="ru-RU" sz="2000" dirty="0">
                <a:latin typeface="Century" panose="02040604050505020304" pitchFamily="18" charset="0"/>
              </a:rPr>
              <a:t>По всій Україні сю ніч зареве,</a:t>
            </a:r>
          </a:p>
          <a:p>
            <a:pPr algn="ctr"/>
            <a:r>
              <a:rPr lang="ru-RU" sz="2000" dirty="0">
                <a:latin typeface="Century" panose="02040604050505020304" pitchFamily="18" charset="0"/>
              </a:rPr>
              <a:t>Потече багато, багато,</a:t>
            </a:r>
          </a:p>
          <a:p>
            <a:pPr algn="ctr"/>
            <a:r>
              <a:rPr lang="ru-RU" sz="2000" dirty="0">
                <a:latin typeface="Century" panose="02040604050505020304" pitchFamily="18" charset="0"/>
              </a:rPr>
              <a:t>багато Шляхетської крові.</a:t>
            </a:r>
          </a:p>
          <a:p>
            <a:pPr algn="ctr"/>
            <a:r>
              <a:rPr lang="ru-RU" sz="2000" dirty="0">
                <a:latin typeface="Century" panose="02040604050505020304" pitchFamily="18" charset="0"/>
              </a:rPr>
              <a:t>Козак </a:t>
            </a:r>
            <a:r>
              <a:rPr lang="ru-RU" sz="2000" dirty="0" err="1">
                <a:latin typeface="Century" panose="02040604050505020304" pitchFamily="18" charset="0"/>
              </a:rPr>
              <a:t>оживе</a:t>
            </a:r>
            <a:r>
              <a:rPr lang="ru-RU" sz="2000" dirty="0" smtClean="0">
                <a:latin typeface="Century" panose="02040604050505020304" pitchFamily="18" charset="0"/>
              </a:rPr>
              <a:t>…»</a:t>
            </a:r>
            <a:endParaRPr lang="uk-UA" sz="2000" dirty="0">
              <a:latin typeface="Century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603275" y="116"/>
            <a:ext cx="1020294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  <a:cs typeface="Microsoft New Tai Lue" panose="020B0502040204020203" pitchFamily="34" charset="0"/>
              </a:rPr>
              <a:t>Поема «Гайдамаки» Т.Г.Шевченко як історичне джерело</a:t>
            </a:r>
            <a:endParaRPr lang="uk-UA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887" y="2780928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Учасник: учениця </a:t>
            </a:r>
            <a:r>
              <a:rPr lang="ru-RU" sz="1200" dirty="0" smtClean="0">
                <a:solidFill>
                  <a:schemeClr val="bg1"/>
                </a:solidFill>
                <a:latin typeface="Century" panose="02040604050505020304" pitchFamily="18" charset="0"/>
              </a:rPr>
              <a:t>10-А </a:t>
            </a: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класу </a:t>
            </a:r>
            <a:endParaRPr lang="ru-RU" sz="1200" dirty="0" smtClean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algn="ctr"/>
            <a:r>
              <a:rPr lang="uk-UA" sz="1200" dirty="0" smtClean="0">
                <a:solidFill>
                  <a:schemeClr val="bg1"/>
                </a:solidFill>
                <a:latin typeface="Century" panose="02040604050505020304" pitchFamily="18" charset="0"/>
              </a:rPr>
              <a:t>Енергодарської Малої Академії Наук </a:t>
            </a:r>
            <a:br>
              <a:rPr lang="uk-UA" sz="1200" dirty="0" smtClean="0">
                <a:solidFill>
                  <a:schemeClr val="bg1"/>
                </a:solidFill>
                <a:latin typeface="Century" panose="02040604050505020304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Century" panose="02040604050505020304" pitchFamily="18" charset="0"/>
              </a:rPr>
              <a:t>С</a:t>
            </a:r>
            <a:r>
              <a:rPr lang="uk-UA" sz="1200" dirty="0" smtClean="0">
                <a:solidFill>
                  <a:schemeClr val="bg1"/>
                </a:solidFill>
                <a:latin typeface="Century" panose="02040604050505020304" pitchFamily="18" charset="0"/>
              </a:rPr>
              <a:t>вітлична Ольга Олександрівна</a:t>
            </a: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/>
            </a:r>
            <a:b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</a:br>
            <a:r>
              <a:rPr lang="ru-RU" sz="1200" dirty="0" smtClean="0">
                <a:solidFill>
                  <a:schemeClr val="bg1"/>
                </a:solidFill>
                <a:latin typeface="Century" panose="02040604050505020304" pitchFamily="18" charset="0"/>
              </a:rPr>
              <a:t>Керівник </a:t>
            </a:r>
            <a:r>
              <a:rPr lang="ru-RU" sz="1200" dirty="0">
                <a:solidFill>
                  <a:schemeClr val="bg1"/>
                </a:solidFill>
                <a:latin typeface="Century" panose="02040604050505020304" pitchFamily="18" charset="0"/>
              </a:rPr>
              <a:t>проекту: вчитель історії Губарєва С. </a:t>
            </a:r>
            <a:r>
              <a:rPr lang="ru-RU" sz="1200" dirty="0" smtClean="0">
                <a:solidFill>
                  <a:schemeClr val="bg1"/>
                </a:solidFill>
                <a:latin typeface="Century" panose="02040604050505020304" pitchFamily="18" charset="0"/>
              </a:rPr>
              <a:t>Ф</a:t>
            </a:r>
            <a:r>
              <a:rPr lang="ru-RU" dirty="0" smtClean="0">
                <a:solidFill>
                  <a:schemeClr val="bg1"/>
                </a:solidFill>
                <a:latin typeface="Century" panose="02040604050505020304" pitchFamily="18" charset="0"/>
              </a:rPr>
              <a:t>. </a:t>
            </a:r>
            <a:endParaRPr lang="uk-UA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4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63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H="1">
            <a:off x="4726361" y="1202966"/>
            <a:ext cx="14756" cy="5594170"/>
          </a:xfrm>
          <a:prstGeom prst="line">
            <a:avLst/>
          </a:prstGeom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47699" y="187303"/>
            <a:ext cx="87943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Керівники Коліївщини</a:t>
            </a:r>
            <a:endParaRPr lang="uk-UA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6" name="Picture 4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" r="11491"/>
          <a:stretch/>
        </p:blipFill>
        <p:spPr bwMode="auto">
          <a:xfrm>
            <a:off x="5292080" y="2859143"/>
            <a:ext cx="3168352" cy="4015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 r="11141"/>
          <a:stretch/>
        </p:blipFill>
        <p:spPr bwMode="auto">
          <a:xfrm>
            <a:off x="755576" y="2858688"/>
            <a:ext cx="3240360" cy="4003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778" y="1476955"/>
            <a:ext cx="4609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Century" panose="02040604050505020304" pitchFamily="18" charset="0"/>
              </a:rPr>
              <a:t>	Сотник двірських козаків Потоцького </a:t>
            </a:r>
            <a:r>
              <a:rPr lang="uk-UA" sz="2400" b="1" dirty="0" smtClean="0">
                <a:latin typeface="Century" panose="02040604050505020304" pitchFamily="18" charset="0"/>
              </a:rPr>
              <a:t>Іван Гонта</a:t>
            </a:r>
            <a:r>
              <a:rPr lang="uk-UA" sz="2000" dirty="0" smtClean="0">
                <a:latin typeface="Century" panose="02040604050505020304" pitchFamily="18" charset="0"/>
              </a:rPr>
              <a:t>, що мав в своїй обороні Умань, й </a:t>
            </a:r>
            <a:r>
              <a:rPr lang="uk-UA" sz="2400" b="1" dirty="0" smtClean="0">
                <a:latin typeface="Century" panose="02040604050505020304" pitchFamily="18" charset="0"/>
              </a:rPr>
              <a:t>Максим Залізняк.</a:t>
            </a:r>
            <a:endParaRPr lang="uk-UA" sz="2000" b="1" dirty="0">
              <a:latin typeface="Century" panose="020406040505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150333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err="1">
                <a:latin typeface="Century" panose="02040604050505020304" pitchFamily="18" charset="0"/>
              </a:rPr>
              <a:t>Стоїть</a:t>
            </a:r>
            <a:r>
              <a:rPr lang="ru-RU" sz="2000" dirty="0">
                <a:latin typeface="Century" panose="02040604050505020304" pitchFamily="18" charset="0"/>
              </a:rPr>
              <a:t> Гонта з </a:t>
            </a:r>
            <a:r>
              <a:rPr lang="ru-RU" sz="2000" dirty="0" err="1">
                <a:latin typeface="Century" panose="02040604050505020304" pitchFamily="18" charset="0"/>
              </a:rPr>
              <a:t>Залізняком</a:t>
            </a:r>
            <a:r>
              <a:rPr lang="ru-RU" sz="2000" dirty="0">
                <a:latin typeface="Century" panose="02040604050505020304" pitchFamily="18" charset="0"/>
              </a:rPr>
              <a:t>,</a:t>
            </a:r>
          </a:p>
          <a:p>
            <a:pPr algn="ctr"/>
            <a:r>
              <a:rPr lang="ru-RU" sz="2000" dirty="0">
                <a:latin typeface="Century" panose="02040604050505020304" pitchFamily="18" charset="0"/>
              </a:rPr>
              <a:t>Кричать: «Ляхам кари!</a:t>
            </a:r>
          </a:p>
          <a:p>
            <a:pPr algn="ctr"/>
            <a:r>
              <a:rPr lang="ru-RU" sz="2000" dirty="0">
                <a:latin typeface="Century" panose="02040604050505020304" pitchFamily="18" charset="0"/>
              </a:rPr>
              <a:t>Кари ляхам, </a:t>
            </a:r>
            <a:r>
              <a:rPr lang="ru-RU" sz="2000" dirty="0" err="1">
                <a:latin typeface="Century" panose="02040604050505020304" pitchFamily="18" charset="0"/>
              </a:rPr>
              <a:t>щоб</a:t>
            </a:r>
            <a:r>
              <a:rPr lang="ru-RU" sz="2000" dirty="0">
                <a:latin typeface="Century" panose="02040604050505020304" pitchFamily="18" charset="0"/>
              </a:rPr>
              <a:t> каялись!»</a:t>
            </a:r>
            <a:endParaRPr lang="uk-UA" sz="2000" dirty="0">
              <a:latin typeface="Century" panose="02040604050505020304" pitchFamily="18" charset="0"/>
            </a:endParaRPr>
          </a:p>
        </p:txBody>
      </p:sp>
      <p:sp>
        <p:nvSpPr>
          <p:cNvPr id="10" name="Управляющая кнопка: в начало 9">
            <a:hlinkClick r:id="rId6" action="ppaction://hlinksldjump" highlightClick="1"/>
          </p:cNvPr>
          <p:cNvSpPr/>
          <p:nvPr/>
        </p:nvSpPr>
        <p:spPr>
          <a:xfrm>
            <a:off x="107504" y="6453336"/>
            <a:ext cx="360040" cy="288032"/>
          </a:xfrm>
          <a:prstGeom prst="actionButtonBeginning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-7723" y="1202966"/>
            <a:ext cx="3710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/>
              <a:t>М.Грушевський «Ілюстрована Історія України» С417</a:t>
            </a:r>
            <a:endParaRPr lang="uk-UA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876256" y="1202966"/>
            <a:ext cx="3710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/>
              <a:t>Т.Г.Шевченко «Кобзар» С98</a:t>
            </a:r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409116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25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75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25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H="1">
            <a:off x="4726361" y="1870958"/>
            <a:ext cx="14756" cy="4926178"/>
          </a:xfrm>
          <a:prstGeom prst="line">
            <a:avLst/>
          </a:prstGeom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629198" y="116632"/>
            <a:ext cx="60933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Чим закінчилась </a:t>
            </a:r>
          </a:p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Коліївщина</a:t>
            </a:r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098" y="2076642"/>
            <a:ext cx="46758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sz="2400" b="1" dirty="0" smtClean="0">
                <a:latin typeface="Century" panose="02040604050505020304" pitchFamily="18" charset="0"/>
              </a:rPr>
              <a:t>Гонту</a:t>
            </a:r>
            <a:r>
              <a:rPr lang="uk-UA" sz="2000" dirty="0" smtClean="0">
                <a:latin typeface="Century" panose="02040604050505020304" pitchFamily="18" charset="0"/>
              </a:rPr>
              <a:t> і </a:t>
            </a:r>
            <a:r>
              <a:rPr lang="uk-UA" sz="2400" b="1" dirty="0" smtClean="0">
                <a:latin typeface="Century" panose="02040604050505020304" pitchFamily="18" charset="0"/>
              </a:rPr>
              <a:t>Залізняка </a:t>
            </a:r>
            <a:r>
              <a:rPr lang="uk-UA" sz="2000" dirty="0" smtClean="0">
                <a:latin typeface="Century" panose="02040604050505020304" pitchFamily="18" charset="0"/>
              </a:rPr>
              <a:t>заарештували;</a:t>
            </a:r>
          </a:p>
          <a:p>
            <a:pPr marL="457200" indent="-457200" algn="just">
              <a:buFont typeface="+mj-lt"/>
              <a:buAutoNum type="arabicPeriod"/>
            </a:pPr>
            <a:endParaRPr lang="uk-UA" sz="2000" dirty="0" smtClean="0">
              <a:latin typeface="Century" panose="020406040505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sz="2000" dirty="0" smtClean="0">
                <a:latin typeface="Century" panose="02040604050505020304" pitchFamily="18" charset="0"/>
              </a:rPr>
              <a:t>Російських підданих відіслано на суд в Київ;</a:t>
            </a:r>
          </a:p>
          <a:p>
            <a:pPr marL="457200" indent="-457200" algn="just">
              <a:buFont typeface="+mj-lt"/>
              <a:buAutoNum type="arabicPeriod"/>
            </a:pPr>
            <a:endParaRPr lang="uk-UA" sz="2000" dirty="0" smtClean="0">
              <a:latin typeface="Century" panose="020406040505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sz="2000" dirty="0" smtClean="0">
                <a:latin typeface="Century" panose="02040604050505020304" pitchFamily="18" charset="0"/>
              </a:rPr>
              <a:t>Польських віддано польському начальству, що справляло лютий суд на місці, побиваючи багато людей на смерть або на </a:t>
            </a:r>
            <a:r>
              <a:rPr lang="uk-UA" sz="2000" dirty="0" err="1" smtClean="0">
                <a:latin typeface="Century" panose="02040604050505020304" pitchFamily="18" charset="0"/>
              </a:rPr>
              <a:t>ріжні</a:t>
            </a:r>
            <a:r>
              <a:rPr lang="uk-UA" sz="2000" dirty="0" smtClean="0">
                <a:latin typeface="Century" panose="02040604050505020304" pitchFamily="18" charset="0"/>
              </a:rPr>
              <a:t> муки люті;</a:t>
            </a:r>
          </a:p>
          <a:p>
            <a:pPr marL="457200" indent="-457200" algn="just">
              <a:buFont typeface="+mj-lt"/>
              <a:buAutoNum type="arabicPeriod"/>
            </a:pPr>
            <a:endParaRPr lang="uk-UA" sz="2000" dirty="0" smtClean="0">
              <a:latin typeface="Century" panose="020406040505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sz="2000" dirty="0" smtClean="0">
                <a:latin typeface="Century" panose="02040604050505020304" pitchFamily="18" charset="0"/>
              </a:rPr>
              <a:t>Тяжкими муками змучено </a:t>
            </a:r>
            <a:r>
              <a:rPr lang="uk-UA" sz="2400" b="1" dirty="0" smtClean="0">
                <a:latin typeface="Century" panose="02040604050505020304" pitchFamily="18" charset="0"/>
              </a:rPr>
              <a:t>Гонту.</a:t>
            </a:r>
            <a:endParaRPr lang="uk-UA" sz="2000" b="1" dirty="0">
              <a:latin typeface="Century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41117" y="207664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dirty="0">
                <a:latin typeface="Century" panose="02040604050505020304" pitchFamily="18" charset="0"/>
              </a:rPr>
              <a:t>Погуляли гайдамаки,</a:t>
            </a:r>
          </a:p>
          <a:p>
            <a:pPr algn="ctr"/>
            <a:r>
              <a:rPr lang="uk-UA" sz="2000" dirty="0">
                <a:latin typeface="Century" panose="02040604050505020304" pitchFamily="18" charset="0"/>
              </a:rPr>
              <a:t>Добре погуляли:</a:t>
            </a:r>
          </a:p>
          <a:p>
            <a:pPr algn="ctr"/>
            <a:r>
              <a:rPr lang="uk-UA" sz="2000" dirty="0">
                <a:latin typeface="Century" panose="02040604050505020304" pitchFamily="18" charset="0"/>
              </a:rPr>
              <a:t>Трохи не рік шляхетською</a:t>
            </a:r>
          </a:p>
          <a:p>
            <a:pPr algn="ctr"/>
            <a:r>
              <a:rPr lang="uk-UA" sz="2000" dirty="0">
                <a:latin typeface="Century" panose="02040604050505020304" pitchFamily="18" charset="0"/>
              </a:rPr>
              <a:t>Кров’ю </a:t>
            </a:r>
            <a:r>
              <a:rPr lang="uk-UA" sz="2000" dirty="0" err="1">
                <a:latin typeface="Century" panose="02040604050505020304" pitchFamily="18" charset="0"/>
              </a:rPr>
              <a:t>наповали</a:t>
            </a:r>
            <a:endParaRPr lang="uk-UA" sz="2000" dirty="0">
              <a:latin typeface="Century" panose="02040604050505020304" pitchFamily="18" charset="0"/>
            </a:endParaRPr>
          </a:p>
          <a:p>
            <a:pPr algn="ctr"/>
            <a:r>
              <a:rPr lang="uk-UA" sz="2000" dirty="0">
                <a:latin typeface="Century" panose="02040604050505020304" pitchFamily="18" charset="0"/>
              </a:rPr>
              <a:t>Україну та й замовкли —</a:t>
            </a:r>
          </a:p>
          <a:p>
            <a:pPr algn="ctr"/>
            <a:r>
              <a:rPr lang="uk-UA" sz="2000" dirty="0">
                <a:latin typeface="Century" panose="02040604050505020304" pitchFamily="18" charset="0"/>
              </a:rPr>
              <a:t>Ножі пощербили.</a:t>
            </a:r>
          </a:p>
          <a:p>
            <a:pPr algn="ctr"/>
            <a:r>
              <a:rPr lang="uk-UA" sz="2000" dirty="0">
                <a:latin typeface="Century" panose="02040604050505020304" pitchFamily="18" charset="0"/>
              </a:rPr>
              <a:t>Нема Гонти; нема йому</a:t>
            </a:r>
          </a:p>
          <a:p>
            <a:pPr algn="ctr"/>
            <a:r>
              <a:rPr lang="uk-UA" sz="2000" dirty="0">
                <a:latin typeface="Century" panose="02040604050505020304" pitchFamily="18" charset="0"/>
              </a:rPr>
              <a:t>Хреста, ні могили.</a:t>
            </a:r>
          </a:p>
          <a:p>
            <a:pPr algn="ctr"/>
            <a:r>
              <a:rPr lang="uk-UA" sz="2000" dirty="0">
                <a:latin typeface="Century" panose="02040604050505020304" pitchFamily="18" charset="0"/>
              </a:rPr>
              <a:t>Буйні вітри розмахали</a:t>
            </a:r>
          </a:p>
          <a:p>
            <a:pPr algn="ctr"/>
            <a:r>
              <a:rPr lang="uk-UA" sz="2000" dirty="0">
                <a:latin typeface="Century" panose="02040604050505020304" pitchFamily="18" charset="0"/>
              </a:rPr>
              <a:t>Попіл гайдамаки,</a:t>
            </a:r>
          </a:p>
          <a:p>
            <a:pPr algn="ctr"/>
            <a:r>
              <a:rPr lang="uk-UA" sz="2000" dirty="0">
                <a:latin typeface="Century" panose="02040604050505020304" pitchFamily="18" charset="0"/>
              </a:rPr>
              <a:t>І нікому помолитись,</a:t>
            </a:r>
          </a:p>
          <a:p>
            <a:pPr algn="ctr"/>
            <a:r>
              <a:rPr lang="uk-UA" sz="2000" dirty="0">
                <a:latin typeface="Century" panose="02040604050505020304" pitchFamily="18" charset="0"/>
              </a:rPr>
              <a:t>Нікому </a:t>
            </a:r>
            <a:r>
              <a:rPr lang="uk-UA" sz="2000" dirty="0" err="1">
                <a:latin typeface="Century" panose="02040604050505020304" pitchFamily="18" charset="0"/>
              </a:rPr>
              <a:t>заплакать</a:t>
            </a:r>
            <a:r>
              <a:rPr lang="uk-UA" sz="2000" dirty="0">
                <a:latin typeface="Century" panose="02040604050505020304" pitchFamily="18" charset="0"/>
              </a:rPr>
              <a:t>.</a:t>
            </a:r>
          </a:p>
        </p:txBody>
      </p:sp>
      <p:sp>
        <p:nvSpPr>
          <p:cNvPr id="7" name="Управляющая кнопка: в начало 6">
            <a:hlinkClick r:id="rId2" action="ppaction://hlinksldjump" highlightClick="1"/>
          </p:cNvPr>
          <p:cNvSpPr/>
          <p:nvPr/>
        </p:nvSpPr>
        <p:spPr>
          <a:xfrm>
            <a:off x="107504" y="6453336"/>
            <a:ext cx="360040" cy="288032"/>
          </a:xfrm>
          <a:prstGeom prst="actionButtonBeginning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-7098" y="1740153"/>
            <a:ext cx="3710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/>
              <a:t>М.Грушевський «Ілюстрована Історія України» С419</a:t>
            </a:r>
            <a:endParaRPr lang="uk-UA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6876256" y="1740153"/>
            <a:ext cx="3710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/>
              <a:t>Т.Г.Шевченко «Кобзар» С117</a:t>
            </a:r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244548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1" y="1797279"/>
            <a:ext cx="6937141" cy="4628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9489" y="188640"/>
            <a:ext cx="724108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Значення гайдамацького </a:t>
            </a:r>
          </a:p>
          <a:p>
            <a:pPr algn="ctr"/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руху для сучасного</a:t>
            </a:r>
          </a:p>
          <a:p>
            <a:pPr algn="ctr"/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сьогодення</a:t>
            </a:r>
            <a:endParaRPr lang="uk-U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6201297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«Ми Гайдамаки, ми всі однакі»</a:t>
            </a:r>
            <a:endParaRPr lang="uk-UA" sz="2400" b="1" dirty="0"/>
          </a:p>
        </p:txBody>
      </p:sp>
      <p:sp>
        <p:nvSpPr>
          <p:cNvPr id="5" name="Управляющая кнопка: в начало 4">
            <a:hlinkClick r:id="rId4" action="ppaction://hlinksldjump" highlightClick="1"/>
          </p:cNvPr>
          <p:cNvSpPr/>
          <p:nvPr/>
        </p:nvSpPr>
        <p:spPr>
          <a:xfrm>
            <a:off x="107504" y="6453336"/>
            <a:ext cx="360040" cy="288032"/>
          </a:xfrm>
          <a:prstGeom prst="actionButtonBeginning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175503" y="6581981"/>
            <a:ext cx="5112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Слова з Галицької народної пісні, про яку згадує М.Грушевський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3807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93" y="2558731"/>
            <a:ext cx="4382407" cy="4324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" y="3297411"/>
            <a:ext cx="4781419" cy="3586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76672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Century" panose="02040604050505020304" pitchFamily="18" charset="0"/>
              </a:rPr>
              <a:t>Слава Україні!</a:t>
            </a:r>
          </a:p>
          <a:p>
            <a:pPr algn="ctr"/>
            <a:r>
              <a:rPr lang="uk-UA" sz="2800" dirty="0" smtClean="0">
                <a:latin typeface="Century" panose="02040604050505020304" pitchFamily="18" charset="0"/>
              </a:rPr>
              <a:t>Героям Слава!</a:t>
            </a:r>
          </a:p>
          <a:p>
            <a:pPr algn="ctr"/>
            <a:r>
              <a:rPr lang="uk-UA" sz="2800" dirty="0" smtClean="0">
                <a:latin typeface="Century" panose="02040604050505020304" pitchFamily="18" charset="0"/>
              </a:rPr>
              <a:t>Слава козакам!</a:t>
            </a:r>
          </a:p>
          <a:p>
            <a:pPr algn="ctr"/>
            <a:r>
              <a:rPr lang="uk-UA" sz="2800" dirty="0" smtClean="0">
                <a:latin typeface="Century" panose="02040604050505020304" pitchFamily="18" charset="0"/>
              </a:rPr>
              <a:t>Слава Гайдамакам!</a:t>
            </a:r>
          </a:p>
          <a:p>
            <a:pPr algn="ctr"/>
            <a:endParaRPr lang="uk-UA" sz="2800" dirty="0" smtClean="0">
              <a:latin typeface="Century" panose="02040604050505020304" pitchFamily="18" charset="0"/>
            </a:endParaRPr>
          </a:p>
          <a:p>
            <a:pPr algn="ctr"/>
            <a:r>
              <a:rPr lang="uk-UA" sz="2800" dirty="0" smtClean="0">
                <a:latin typeface="Century" panose="02040604050505020304" pitchFamily="18" charset="0"/>
              </a:rPr>
              <a:t>Слава Небесній Сотні</a:t>
            </a:r>
            <a:r>
              <a:rPr lang="uk-UA" sz="2000" dirty="0" smtClean="0">
                <a:latin typeface="Century" panose="02040604050505020304" pitchFamily="18" charset="0"/>
              </a:rPr>
              <a:t>!</a:t>
            </a:r>
            <a:endParaRPr lang="uk-UA" sz="2000" dirty="0">
              <a:latin typeface="Century" panose="02040604050505020304" pitchFamily="18" charset="0"/>
            </a:endParaRPr>
          </a:p>
        </p:txBody>
      </p:sp>
      <p:pic>
        <p:nvPicPr>
          <p:cNvPr id="4100" name="Picture 4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"/>
          <a:stretch/>
        </p:blipFill>
        <p:spPr bwMode="auto">
          <a:xfrm>
            <a:off x="4761592" y="0"/>
            <a:ext cx="4382407" cy="2563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18107"/>
            <a:ext cx="7611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Використані джерела: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962" y="1402899"/>
            <a:ext cx="8564277" cy="581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WEB</a:t>
            </a:r>
            <a:r>
              <a:rPr lang="uk-UA" sz="2400" dirty="0">
                <a:solidFill>
                  <a:prstClr val="white"/>
                </a:solidFill>
              </a:rPr>
              <a:t> </a:t>
            </a:r>
            <a:r>
              <a:rPr lang="en-US" sz="2400" dirty="0">
                <a:solidFill>
                  <a:prstClr val="white"/>
                </a:solidFill>
              </a:rPr>
              <a:t>–</a:t>
            </a:r>
            <a:r>
              <a:rPr lang="uk-UA" sz="2400" dirty="0">
                <a:solidFill>
                  <a:prstClr val="white"/>
                </a:solidFill>
              </a:rPr>
              <a:t> джерела</a:t>
            </a:r>
            <a:r>
              <a:rPr lang="uk-UA" sz="2400" dirty="0" smtClean="0">
                <a:solidFill>
                  <a:prstClr val="white"/>
                </a:solidFill>
              </a:rPr>
              <a:t>:</a:t>
            </a:r>
          </a:p>
          <a:p>
            <a:pPr lvl="0" algn="ctr"/>
            <a:endParaRPr lang="uk-UA" sz="2000" dirty="0" smtClean="0">
              <a:latin typeface="Century" panose="02040604050505020304" pitchFamily="18" charset="0"/>
              <a:hlinkClick r:id="rId3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k-UA" sz="2000" dirty="0">
                <a:latin typeface="Century" panose="02040604050505020304" pitchFamily="18" charset="0"/>
                <a:hlinkClick r:id="rId4"/>
              </a:rPr>
              <a:t>«Гайдамаки</a:t>
            </a:r>
            <a:r>
              <a:rPr lang="uk-UA" sz="2000" u="sng" dirty="0" smtClean="0">
                <a:solidFill>
                  <a:srgbClr val="FF9933"/>
                </a:solidFill>
                <a:latin typeface="Century" panose="02040604050505020304" pitchFamily="18" charset="0"/>
              </a:rPr>
              <a:t>»;</a:t>
            </a:r>
            <a:endParaRPr lang="uk-UA" sz="2000" u="sng" dirty="0">
              <a:solidFill>
                <a:srgbClr val="FF9933"/>
              </a:solidFill>
              <a:latin typeface="Century" panose="020406040505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Century" panose="02040604050505020304" pitchFamily="18" charset="0"/>
                <a:hlinkClick r:id="rId5"/>
              </a:rPr>
              <a:t>«Коліївщина</a:t>
            </a:r>
            <a:r>
              <a:rPr lang="ru-RU" sz="2000" u="sng" dirty="0" smtClean="0">
                <a:solidFill>
                  <a:srgbClr val="FF9933"/>
                </a:solidFill>
                <a:latin typeface="Century" panose="02040604050505020304" pitchFamily="18" charset="0"/>
              </a:rPr>
              <a:t>»;</a:t>
            </a:r>
            <a:endParaRPr lang="ru-RU" sz="2000" u="sng" dirty="0">
              <a:solidFill>
                <a:srgbClr val="FF9933"/>
              </a:solidFill>
              <a:latin typeface="Century" panose="020406040505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Century" panose="02040604050505020304" pitchFamily="18" charset="0"/>
                <a:hlinkClick r:id="rId6"/>
              </a:rPr>
              <a:t>Гайдамацький рух в </a:t>
            </a:r>
            <a:r>
              <a:rPr lang="ru-RU" sz="2000" dirty="0" smtClean="0">
                <a:latin typeface="Century" panose="02040604050505020304" pitchFamily="18" charset="0"/>
                <a:hlinkClick r:id="rId6"/>
              </a:rPr>
              <a:t>Україні</a:t>
            </a:r>
            <a:r>
              <a:rPr lang="ru-RU" sz="2000" u="sng" dirty="0" smtClean="0">
                <a:solidFill>
                  <a:srgbClr val="FF9933"/>
                </a:solidFill>
                <a:latin typeface="Century" panose="02040604050505020304" pitchFamily="18" charset="0"/>
              </a:rPr>
              <a:t>;</a:t>
            </a:r>
            <a:endParaRPr lang="ru-RU" sz="2000" u="sng" dirty="0">
              <a:solidFill>
                <a:srgbClr val="FF9933"/>
              </a:solidFill>
              <a:latin typeface="Century" panose="020406040505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k-UA" sz="2000" dirty="0">
                <a:latin typeface="Century" panose="02040604050505020304" pitchFamily="18" charset="0"/>
                <a:hlinkClick r:id="rId7"/>
              </a:rPr>
              <a:t>Тарас Шевченко «Гайдамаки</a:t>
            </a:r>
            <a:r>
              <a:rPr lang="uk-UA" sz="2000" dirty="0" smtClean="0">
                <a:latin typeface="Century" panose="02040604050505020304" pitchFamily="18" charset="0"/>
                <a:hlinkClick r:id="rId7"/>
              </a:rPr>
              <a:t>»</a:t>
            </a:r>
            <a:r>
              <a:rPr lang="uk-UA" sz="2000" u="sng" dirty="0" smtClean="0">
                <a:solidFill>
                  <a:srgbClr val="FF9933"/>
                </a:solidFill>
                <a:latin typeface="Century" panose="02040604050505020304" pitchFamily="18" charset="0"/>
              </a:rPr>
              <a:t>;</a:t>
            </a:r>
            <a:endParaRPr lang="uk-UA" sz="2000" u="sng" dirty="0">
              <a:solidFill>
                <a:srgbClr val="FF9933"/>
              </a:solidFill>
              <a:latin typeface="Century" panose="020406040505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k-UA" sz="2000" dirty="0" smtClean="0">
                <a:latin typeface="Century" panose="02040604050505020304" pitchFamily="18" charset="0"/>
                <a:hlinkClick r:id="rId3"/>
              </a:rPr>
              <a:t>Гайдамаччина </a:t>
            </a:r>
            <a:r>
              <a:rPr lang="uk-UA" sz="2000" dirty="0">
                <a:latin typeface="Century" panose="02040604050505020304" pitchFamily="18" charset="0"/>
                <a:hlinkClick r:id="rId3"/>
              </a:rPr>
              <a:t>— потяг до </a:t>
            </a:r>
            <a:r>
              <a:rPr lang="uk-UA" sz="2000" dirty="0" smtClean="0">
                <a:latin typeface="Century" panose="02040604050505020304" pitchFamily="18" charset="0"/>
                <a:hlinkClick r:id="rId3"/>
              </a:rPr>
              <a:t>волі</a:t>
            </a:r>
            <a:r>
              <a:rPr lang="uk-UA" sz="2000" u="sng" dirty="0" smtClean="0">
                <a:solidFill>
                  <a:srgbClr val="FF9933"/>
                </a:solidFill>
                <a:latin typeface="Century" panose="02040604050505020304" pitchFamily="18" charset="0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Century" panose="02040604050505020304" pitchFamily="18" charset="0"/>
                <a:hlinkClick r:id="rId8"/>
              </a:rPr>
              <a:t>Гайдамацький </a:t>
            </a:r>
            <a:r>
              <a:rPr lang="ru-RU" sz="2000" dirty="0">
                <a:latin typeface="Century" panose="02040604050505020304" pitchFamily="18" charset="0"/>
                <a:hlinkClick r:id="rId8"/>
              </a:rPr>
              <a:t>рух: причини, характер, </a:t>
            </a:r>
            <a:r>
              <a:rPr lang="ru-RU" sz="2000" dirty="0" smtClean="0">
                <a:latin typeface="Century" panose="02040604050505020304" pitchFamily="18" charset="0"/>
                <a:hlinkClick r:id="rId8"/>
              </a:rPr>
              <a:t>розмах; </a:t>
            </a:r>
            <a:endParaRPr lang="uk-UA" sz="2000" dirty="0">
              <a:latin typeface="Century" panose="020406040505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Century" panose="02040604050505020304" pitchFamily="18" charset="0"/>
                <a:hlinkClick r:id="rId9"/>
              </a:rPr>
              <a:t>Образы предводителей гайдамацкого </a:t>
            </a:r>
            <a:r>
              <a:rPr lang="ru-RU" sz="2000" dirty="0" smtClean="0">
                <a:latin typeface="Century" panose="02040604050505020304" pitchFamily="18" charset="0"/>
                <a:hlinkClick r:id="rId9"/>
              </a:rPr>
              <a:t>движения</a:t>
            </a:r>
            <a:r>
              <a:rPr lang="ru-RU" sz="2000" u="sng" dirty="0" smtClean="0">
                <a:solidFill>
                  <a:srgbClr val="FF9933"/>
                </a:solidFill>
                <a:latin typeface="Century" panose="02040604050505020304" pitchFamily="18" charset="0"/>
              </a:rPr>
              <a:t>;</a:t>
            </a:r>
            <a:endParaRPr lang="ru-RU" sz="2000" u="sng" dirty="0">
              <a:solidFill>
                <a:srgbClr val="FF9933"/>
              </a:solidFill>
              <a:latin typeface="Century" panose="020406040505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Century" panose="02040604050505020304" pitchFamily="18" charset="0"/>
                <a:hlinkClick r:id="rId10"/>
              </a:rPr>
              <a:t>Образи </a:t>
            </a:r>
            <a:r>
              <a:rPr lang="ru-RU" sz="2000" dirty="0">
                <a:latin typeface="Century" panose="02040604050505020304" pitchFamily="18" charset="0"/>
                <a:hlinkClick r:id="rId10"/>
              </a:rPr>
              <a:t>ватажкiв в поемi Т.Шевченка  «Гайдамаки</a:t>
            </a:r>
            <a:r>
              <a:rPr lang="ru-RU" sz="2000" u="sng" dirty="0" smtClean="0">
                <a:solidFill>
                  <a:srgbClr val="FF9933"/>
                </a:solidFill>
                <a:latin typeface="Century" panose="02040604050505020304" pitchFamily="18" charset="0"/>
              </a:rPr>
              <a:t>»;</a:t>
            </a:r>
            <a:endParaRPr lang="uk-UA" sz="2000" dirty="0">
              <a:latin typeface="Century" panose="020406040505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Century" panose="02040604050505020304" pitchFamily="18" charset="0"/>
                <a:hlinkClick r:id="rId11"/>
              </a:rPr>
              <a:t>Аналіз </a:t>
            </a:r>
            <a:r>
              <a:rPr lang="ru-RU" sz="2000" dirty="0">
                <a:latin typeface="Century" panose="02040604050505020304" pitchFamily="18" charset="0"/>
                <a:hlinkClick r:id="rId11"/>
              </a:rPr>
              <a:t>історичної поеми «Гайдамаки» Т.Г. </a:t>
            </a:r>
            <a:r>
              <a:rPr lang="ru-RU" sz="2000" dirty="0" smtClean="0">
                <a:latin typeface="Century" panose="02040604050505020304" pitchFamily="18" charset="0"/>
                <a:hlinkClick r:id="rId11"/>
              </a:rPr>
              <a:t>Шевченка</a:t>
            </a:r>
            <a:r>
              <a:rPr lang="ru-RU" sz="2000" u="sng" dirty="0" smtClean="0">
                <a:solidFill>
                  <a:srgbClr val="FF9933"/>
                </a:solidFill>
                <a:latin typeface="Century" panose="02040604050505020304" pitchFamily="18" charset="0"/>
              </a:rPr>
              <a:t>;</a:t>
            </a:r>
            <a:endParaRPr lang="uk-UA" sz="2000" u="sng" dirty="0" smtClean="0">
              <a:solidFill>
                <a:srgbClr val="FF9933"/>
              </a:solidFill>
              <a:latin typeface="Century" panose="020406040505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Century" panose="02040604050505020304" pitchFamily="18" charset="0"/>
                <a:hlinkClick r:id="rId12"/>
              </a:rPr>
              <a:t>Незабутні сторінки поеми Тараса Шевченка «Гайдамаки</a:t>
            </a:r>
            <a:r>
              <a:rPr lang="ru-RU" sz="2000" u="sng" dirty="0" smtClean="0">
                <a:solidFill>
                  <a:srgbClr val="FF9933"/>
                </a:solidFill>
                <a:latin typeface="Century" panose="02040604050505020304" pitchFamily="18" charset="0"/>
              </a:rPr>
              <a:t>»;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u="sng" dirty="0">
                <a:latin typeface="Century" panose="02040604050505020304" pitchFamily="18" charset="0"/>
                <a:hlinkClick r:id="rId13"/>
              </a:rPr>
              <a:t>Грушевський </a:t>
            </a:r>
            <a:r>
              <a:rPr lang="ru-RU" sz="2000" u="sng" dirty="0" smtClean="0">
                <a:latin typeface="Century" panose="02040604050505020304" pitchFamily="18" charset="0"/>
                <a:hlinkClick r:id="rId13"/>
              </a:rPr>
              <a:t>М.Грушевский - </a:t>
            </a:r>
            <a:r>
              <a:rPr lang="ru-RU" sz="2000" u="sng" dirty="0">
                <a:latin typeface="Century" panose="02040604050505020304" pitchFamily="18" charset="0"/>
                <a:hlinkClick r:id="rId13"/>
              </a:rPr>
              <a:t>Ілюстрована історія </a:t>
            </a:r>
            <a:r>
              <a:rPr lang="uk-UA" sz="2000" u="sng" dirty="0" smtClean="0">
                <a:latin typeface="Century" panose="02040604050505020304" pitchFamily="18" charset="0"/>
                <a:hlinkClick r:id="rId13"/>
              </a:rPr>
              <a:t>України.</a:t>
            </a:r>
            <a:r>
              <a:rPr lang="ru-RU" sz="2000" u="sng" dirty="0" smtClean="0">
                <a:latin typeface="Century" panose="02040604050505020304" pitchFamily="18" charset="0"/>
                <a:hlinkClick r:id="rId13"/>
              </a:rPr>
              <a:t> </a:t>
            </a:r>
            <a:endParaRPr lang="ru-RU" sz="2000" u="sng" dirty="0" smtClean="0">
              <a:latin typeface="Century" panose="020406040505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uk-UA" dirty="0" smtClean="0"/>
          </a:p>
          <a:p>
            <a:pPr marL="342900" indent="-342900" algn="just">
              <a:buFont typeface="+mj-lt"/>
              <a:buAutoNum type="arabicPeriod"/>
            </a:pPr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endParaRPr lang="uk-UA" dirty="0"/>
          </a:p>
          <a:p>
            <a:pPr marL="342900" indent="-342900" algn="just">
              <a:buFont typeface="+mj-lt"/>
              <a:buAutoNum type="arabicPeriod"/>
            </a:pPr>
            <a:endParaRPr lang="ru-RU" dirty="0"/>
          </a:p>
          <a:p>
            <a:pPr algn="just"/>
            <a:endParaRPr lang="uk-UA" dirty="0" smtClean="0"/>
          </a:p>
          <a:p>
            <a:endParaRPr lang="uk-UA" dirty="0"/>
          </a:p>
        </p:txBody>
      </p:sp>
      <p:sp>
        <p:nvSpPr>
          <p:cNvPr id="5" name="Управляющая кнопка: в начало 4">
            <a:hlinkClick r:id="rId14" action="ppaction://hlinksldjump" highlightClick="1"/>
          </p:cNvPr>
          <p:cNvSpPr/>
          <p:nvPr/>
        </p:nvSpPr>
        <p:spPr>
          <a:xfrm>
            <a:off x="107504" y="6453336"/>
            <a:ext cx="360040" cy="288032"/>
          </a:xfrm>
          <a:prstGeom prst="actionButtonBeginning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16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овая папка\SDC114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2" r="8167"/>
          <a:stretch/>
        </p:blipFill>
        <p:spPr bwMode="auto">
          <a:xfrm>
            <a:off x="1857944" y="1052736"/>
            <a:ext cx="5522367" cy="501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7563" y="116632"/>
            <a:ext cx="54890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Автор проекту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3127" y="602128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Century" panose="02040604050505020304" pitchFamily="18" charset="0"/>
              </a:rPr>
              <a:t>Автор: </a:t>
            </a:r>
            <a:r>
              <a:rPr lang="ru-RU" dirty="0" err="1">
                <a:latin typeface="Century" panose="02040604050505020304" pitchFamily="18" charset="0"/>
              </a:rPr>
              <a:t>учениця</a:t>
            </a:r>
            <a:r>
              <a:rPr lang="ru-RU" dirty="0">
                <a:latin typeface="Century" panose="02040604050505020304" pitchFamily="18" charset="0"/>
              </a:rPr>
              <a:t> 10-А </a:t>
            </a:r>
            <a:r>
              <a:rPr lang="ru-RU" dirty="0" err="1">
                <a:latin typeface="Century" panose="02040604050505020304" pitchFamily="18" charset="0"/>
              </a:rPr>
              <a:t>класу</a:t>
            </a:r>
            <a:r>
              <a:rPr lang="ru-RU" dirty="0">
                <a:latin typeface="Century" panose="02040604050505020304" pitchFamily="18" charset="0"/>
              </a:rPr>
              <a:t> </a:t>
            </a:r>
          </a:p>
          <a:p>
            <a:pPr algn="ctr"/>
            <a:r>
              <a:rPr lang="ru-RU" dirty="0" err="1">
                <a:latin typeface="Century" panose="02040604050505020304" pitchFamily="18" charset="0"/>
              </a:rPr>
              <a:t>Енергодарської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Малої</a:t>
            </a:r>
            <a:r>
              <a:rPr lang="ru-RU" dirty="0">
                <a:latin typeface="Century" panose="02040604050505020304" pitchFamily="18" charset="0"/>
              </a:rPr>
              <a:t> </a:t>
            </a:r>
            <a:r>
              <a:rPr lang="ru-RU" dirty="0" err="1">
                <a:latin typeface="Century" panose="02040604050505020304" pitchFamily="18" charset="0"/>
              </a:rPr>
              <a:t>Академії</a:t>
            </a:r>
            <a:r>
              <a:rPr lang="ru-RU" dirty="0">
                <a:latin typeface="Century" panose="02040604050505020304" pitchFamily="18" charset="0"/>
              </a:rPr>
              <a:t> Наук </a:t>
            </a:r>
            <a:br>
              <a:rPr lang="ru-RU" dirty="0">
                <a:latin typeface="Century" panose="02040604050505020304" pitchFamily="18" charset="0"/>
              </a:rPr>
            </a:br>
            <a:r>
              <a:rPr lang="ru-RU" dirty="0" err="1">
                <a:latin typeface="Century" panose="02040604050505020304" pitchFamily="18" charset="0"/>
              </a:rPr>
              <a:t>Світлична</a:t>
            </a:r>
            <a:r>
              <a:rPr lang="ru-RU" dirty="0">
                <a:latin typeface="Century" panose="02040604050505020304" pitchFamily="18" charset="0"/>
              </a:rPr>
              <a:t> Ольга </a:t>
            </a:r>
            <a:r>
              <a:rPr lang="ru-RU" dirty="0" err="1">
                <a:latin typeface="Century" panose="02040604050505020304" pitchFamily="18" charset="0"/>
              </a:rPr>
              <a:t>Олександрівна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944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\SDC114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 t="5712" b="3348"/>
          <a:stretch/>
        </p:blipFill>
        <p:spPr bwMode="auto">
          <a:xfrm>
            <a:off x="179512" y="3623771"/>
            <a:ext cx="4091894" cy="3199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Новая папка\SDC1148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r="5111"/>
          <a:stretch/>
        </p:blipFill>
        <p:spPr bwMode="auto">
          <a:xfrm>
            <a:off x="4860032" y="66845"/>
            <a:ext cx="4146189" cy="340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Новая папка\SDC114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t="14413" r="15930"/>
          <a:stretch/>
        </p:blipFill>
        <p:spPr bwMode="auto">
          <a:xfrm>
            <a:off x="179512" y="84321"/>
            <a:ext cx="4091894" cy="34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Новая папка\SDC1148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"/>
          <a:stretch/>
        </p:blipFill>
        <p:spPr bwMode="auto">
          <a:xfrm>
            <a:off x="4857491" y="3623770"/>
            <a:ext cx="4148730" cy="319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в начало 5">
            <a:hlinkClick r:id="rId6" action="ppaction://hlinksldjump" highlightClick="1"/>
          </p:cNvPr>
          <p:cNvSpPr/>
          <p:nvPr/>
        </p:nvSpPr>
        <p:spPr>
          <a:xfrm>
            <a:off x="107504" y="6453336"/>
            <a:ext cx="360040" cy="288032"/>
          </a:xfrm>
          <a:prstGeom prst="actionButtonBeginning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1467985" y="3284179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Робота з </a:t>
            </a:r>
            <a:r>
              <a:rPr lang="ru-RU" dirty="0" err="1" smtClean="0"/>
              <a:t>першоджерелами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57491" y="3284179"/>
            <a:ext cx="2424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Шкільна</a:t>
            </a:r>
            <a:r>
              <a:rPr lang="ru-RU" dirty="0"/>
              <a:t> </a:t>
            </a:r>
            <a:r>
              <a:rPr lang="ru-RU" dirty="0" err="1"/>
              <a:t>бібліотека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6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755" y="332654"/>
            <a:ext cx="23134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000" b="1" dirty="0" smtClean="0">
                <a:ln w="12700">
                  <a:solidFill>
                    <a:srgbClr val="D6ECFF">
                      <a:satMod val="155000"/>
                    </a:srgbClr>
                  </a:solidFill>
                  <a:prstDash val="solid"/>
                </a:ln>
                <a:solidFill>
                  <a:srgbClr val="EA157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Мета:</a:t>
            </a:r>
            <a:endParaRPr lang="uk-UA" sz="6000" b="1" dirty="0">
              <a:ln w="12700">
                <a:solidFill>
                  <a:srgbClr val="D6ECFF">
                    <a:satMod val="155000"/>
                  </a:srgbClr>
                </a:solidFill>
                <a:prstDash val="solid"/>
              </a:ln>
              <a:solidFill>
                <a:srgbClr val="EA157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755" y="2557353"/>
            <a:ext cx="40206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6000" b="1" dirty="0" smtClean="0">
                <a:ln w="12700">
                  <a:solidFill>
                    <a:srgbClr val="D6ECFF">
                      <a:satMod val="155000"/>
                    </a:srgbClr>
                  </a:solidFill>
                  <a:prstDash val="solid"/>
                </a:ln>
                <a:solidFill>
                  <a:srgbClr val="EA157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Завдання:</a:t>
            </a:r>
            <a:endParaRPr lang="uk-UA" sz="6000" b="1" dirty="0">
              <a:ln w="12700">
                <a:solidFill>
                  <a:srgbClr val="D6ECFF">
                    <a:satMod val="155000"/>
                  </a:srgbClr>
                </a:solidFill>
                <a:prstDash val="solid"/>
              </a:ln>
              <a:solidFill>
                <a:srgbClr val="EA157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8754" y="1228072"/>
            <a:ext cx="8541717" cy="11918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entury" panose="02040604050505020304" pitchFamily="18" charset="0"/>
              </a:rPr>
              <a:t>	</a:t>
            </a:r>
            <a:r>
              <a:rPr lang="ru-RU" sz="2000" dirty="0" smtClean="0">
                <a:latin typeface="Century" panose="02040604050505020304" pitchFamily="18" charset="0"/>
              </a:rPr>
              <a:t>Довести, </a:t>
            </a:r>
            <a:r>
              <a:rPr lang="ru-RU" sz="2000" dirty="0">
                <a:latin typeface="Century" panose="02040604050505020304" pitchFamily="18" charset="0"/>
              </a:rPr>
              <a:t>що поема </a:t>
            </a:r>
            <a:r>
              <a:rPr lang="ru-RU" sz="2000" b="1" u="sng" dirty="0">
                <a:solidFill>
                  <a:schemeClr val="bg1"/>
                </a:solidFill>
                <a:latin typeface="Century" panose="02040604050505020304" pitchFamily="18" charset="0"/>
              </a:rPr>
              <a:t>«Гайдамаки» </a:t>
            </a:r>
            <a:r>
              <a:rPr lang="ru-RU" sz="2000" dirty="0">
                <a:latin typeface="Century" panose="02040604050505020304" pitchFamily="18" charset="0"/>
              </a:rPr>
              <a:t>є історичним джерелом для характеристики повстанського руху на </a:t>
            </a:r>
            <a:r>
              <a:rPr lang="uk-UA" sz="2000" b="1" u="sng" dirty="0" smtClean="0">
                <a:latin typeface="Century" panose="02040604050505020304" pitchFamily="18" charset="0"/>
              </a:rPr>
              <a:t>Правобережній</a:t>
            </a:r>
            <a:r>
              <a:rPr lang="ru-RU" sz="2000" b="1" u="sng" dirty="0" smtClean="0">
                <a:latin typeface="Century" panose="02040604050505020304" pitchFamily="18" charset="0"/>
              </a:rPr>
              <a:t> </a:t>
            </a:r>
            <a:r>
              <a:rPr lang="uk-UA" sz="2000" b="1" u="sng" dirty="0" smtClean="0">
                <a:latin typeface="Century" panose="02040604050505020304" pitchFamily="18" charset="0"/>
              </a:rPr>
              <a:t>Україні </a:t>
            </a:r>
            <a:r>
              <a:rPr lang="uk-UA" sz="2000" dirty="0" smtClean="0">
                <a:latin typeface="Century" panose="02040604050505020304" pitchFamily="18" charset="0"/>
              </a:rPr>
              <a:t>у середині </a:t>
            </a:r>
            <a:r>
              <a:rPr lang="uk-UA" sz="2000" b="1" u="sng" dirty="0" smtClean="0">
                <a:solidFill>
                  <a:schemeClr val="bg1"/>
                </a:solidFill>
                <a:latin typeface="Century" panose="02040604050505020304" pitchFamily="18" charset="0"/>
              </a:rPr>
              <a:t>XVIII</a:t>
            </a:r>
            <a:r>
              <a:rPr lang="uk-UA" sz="2000" b="1" dirty="0" smtClean="0">
                <a:solidFill>
                  <a:schemeClr val="accent2"/>
                </a:solidFill>
                <a:latin typeface="Century" panose="02040604050505020304" pitchFamily="18" charset="0"/>
              </a:rPr>
              <a:t> </a:t>
            </a:r>
            <a:r>
              <a:rPr lang="uk-UA" sz="2000" dirty="0" smtClean="0">
                <a:latin typeface="Century" panose="02040604050505020304" pitchFamily="18" charset="0"/>
              </a:rPr>
              <a:t>століття.</a:t>
            </a:r>
            <a:endParaRPr lang="uk-UA" sz="2000" dirty="0">
              <a:latin typeface="Century" panose="020406040505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8754" y="3573016"/>
            <a:ext cx="8541717" cy="31668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sz="2000" dirty="0" smtClean="0">
                <a:latin typeface="Century" panose="02040604050505020304" pitchFamily="18" charset="0"/>
              </a:rPr>
              <a:t>Зробити </a:t>
            </a:r>
            <a:r>
              <a:rPr lang="uk-UA" sz="2000" dirty="0">
                <a:latin typeface="Century" panose="02040604050505020304" pitchFamily="18" charset="0"/>
              </a:rPr>
              <a:t>порівняльний аналіз освітлення </a:t>
            </a:r>
            <a:r>
              <a:rPr lang="uk-UA" sz="2000" b="1" u="sng" dirty="0">
                <a:latin typeface="Century" panose="02040604050505020304" pitchFamily="18" charset="0"/>
              </a:rPr>
              <a:t>Гайдамацького</a:t>
            </a:r>
            <a:r>
              <a:rPr lang="uk-UA" sz="2000" dirty="0">
                <a:latin typeface="Century" panose="02040604050505020304" pitchFamily="18" charset="0"/>
              </a:rPr>
              <a:t> руху в науковому дослідженні </a:t>
            </a:r>
            <a:r>
              <a:rPr lang="uk-UA" sz="2000" b="1" u="sng" dirty="0">
                <a:latin typeface="Century" panose="02040604050505020304" pitchFamily="18" charset="0"/>
              </a:rPr>
              <a:t>М.Грушевського</a:t>
            </a:r>
            <a:r>
              <a:rPr lang="uk-UA" sz="2000" dirty="0">
                <a:latin typeface="Century" panose="02040604050505020304" pitchFamily="18" charset="0"/>
              </a:rPr>
              <a:t> і літературному творі </a:t>
            </a:r>
            <a:r>
              <a:rPr lang="uk-UA" sz="2000" b="1" u="sng" dirty="0">
                <a:latin typeface="Century" panose="02040604050505020304" pitchFamily="18" charset="0"/>
              </a:rPr>
              <a:t>Т.Г.Шевченка «Гайдамаки</a:t>
            </a:r>
            <a:r>
              <a:rPr lang="uk-UA" sz="2000" b="1" u="sng" dirty="0" smtClean="0">
                <a:latin typeface="Century" panose="02040604050505020304" pitchFamily="18" charset="0"/>
              </a:rPr>
              <a:t>».</a:t>
            </a:r>
          </a:p>
          <a:p>
            <a:pPr marL="457200" indent="-457200" algn="just">
              <a:buFont typeface="+mj-lt"/>
              <a:buAutoNum type="arabicPeriod"/>
            </a:pPr>
            <a:endParaRPr lang="uk-UA" sz="2000" dirty="0">
              <a:latin typeface="Century" panose="020406040505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sz="2000" dirty="0" smtClean="0">
                <a:latin typeface="Century" panose="02040604050505020304" pitchFamily="18" charset="0"/>
              </a:rPr>
              <a:t>Проаналізувати </a:t>
            </a:r>
            <a:r>
              <a:rPr lang="uk-UA" sz="2000" dirty="0">
                <a:latin typeface="Century" panose="02040604050505020304" pitchFamily="18" charset="0"/>
              </a:rPr>
              <a:t>дослідження </a:t>
            </a:r>
            <a:r>
              <a:rPr lang="uk-UA" sz="2000" b="1" u="sng" dirty="0">
                <a:latin typeface="Century" panose="02040604050505020304" pitchFamily="18" charset="0"/>
              </a:rPr>
              <a:t>М.Грушевського</a:t>
            </a:r>
            <a:r>
              <a:rPr lang="uk-UA" sz="2000" dirty="0">
                <a:latin typeface="Century" panose="02040604050505020304" pitchFamily="18" charset="0"/>
              </a:rPr>
              <a:t> по історичному факту</a:t>
            </a:r>
            <a:r>
              <a:rPr lang="uk-UA" sz="2000" b="1" u="sng" dirty="0">
                <a:latin typeface="Century" panose="02040604050505020304" pitchFamily="18" charset="0"/>
              </a:rPr>
              <a:t> Гайдамацького руху </a:t>
            </a:r>
            <a:r>
              <a:rPr lang="uk-UA" sz="2000" dirty="0">
                <a:latin typeface="Century" panose="02040604050505020304" pitchFamily="18" charset="0"/>
              </a:rPr>
              <a:t>та </a:t>
            </a:r>
            <a:r>
              <a:rPr lang="uk-UA" sz="2000" b="1" u="sng" dirty="0">
                <a:latin typeface="Century" panose="02040604050505020304" pitchFamily="18" charset="0"/>
              </a:rPr>
              <a:t>Коліївщини</a:t>
            </a:r>
            <a:r>
              <a:rPr lang="uk-UA" sz="2000" b="1" u="sng" dirty="0" smtClean="0">
                <a:latin typeface="Century" panose="020406040505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uk-UA" sz="2000" dirty="0">
              <a:latin typeface="Century" panose="020406040505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sz="2000" dirty="0" smtClean="0">
                <a:latin typeface="Century" panose="02040604050505020304" pitchFamily="18" charset="0"/>
              </a:rPr>
              <a:t>Знайти </a:t>
            </a:r>
            <a:r>
              <a:rPr lang="uk-UA" sz="2000" dirty="0">
                <a:latin typeface="Century" panose="02040604050505020304" pitchFamily="18" charset="0"/>
              </a:rPr>
              <a:t>літературне підтвердження цих фактів у поемі </a:t>
            </a:r>
            <a:r>
              <a:rPr lang="uk-UA" sz="2000" b="1" u="sng" dirty="0">
                <a:latin typeface="Century" panose="02040604050505020304" pitchFamily="18" charset="0"/>
              </a:rPr>
              <a:t>Т.Г.Шевченка «Гайдамаки</a:t>
            </a:r>
            <a:r>
              <a:rPr lang="uk-UA" sz="2000" b="1" u="sng" dirty="0" smtClean="0">
                <a:latin typeface="Century" panose="02040604050505020304" pitchFamily="18" charset="0"/>
              </a:rPr>
              <a:t>».</a:t>
            </a:r>
            <a:endParaRPr lang="uk-UA" sz="2000" b="1" u="sng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1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25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116632"/>
            <a:ext cx="26164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План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161" y="1480598"/>
            <a:ext cx="7905469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uk-UA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anose="02040604050505020304" pitchFamily="18" charset="0"/>
              </a:rPr>
              <a:t>Передумови подій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anose="02040604050505020304" pitchFamily="18" charset="0"/>
              </a:rPr>
              <a:t>Хто </a:t>
            </a:r>
            <a:r>
              <a:rPr lang="uk-UA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anose="02040604050505020304" pitchFamily="18" charset="0"/>
              </a:rPr>
              <a:t>такі Гайдамаки</a:t>
            </a:r>
            <a:r>
              <a:rPr lang="uk-UA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anose="02040604050505020304" pitchFamily="18" charset="0"/>
              </a:rPr>
              <a:t>?</a:t>
            </a:r>
            <a:endParaRPr lang="uk-UA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anose="020406040505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k-UA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anose="02040604050505020304" pitchFamily="18" charset="0"/>
              </a:rPr>
              <a:t>Привід до Гайдамацького повстання</a:t>
            </a:r>
            <a:r>
              <a:rPr lang="uk-UA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anose="02040604050505020304" pitchFamily="18" charset="0"/>
              </a:rPr>
              <a:t>.</a:t>
            </a:r>
            <a:endParaRPr lang="uk-UA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anose="020406040505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k-UA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anose="02040604050505020304" pitchFamily="18" charset="0"/>
              </a:rPr>
              <a:t>Причини Гайдамацького руху на </a:t>
            </a:r>
            <a:r>
              <a:rPr lang="uk-UA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anose="02040604050505020304" pitchFamily="18" charset="0"/>
              </a:rPr>
              <a:t>Україні.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anose="02040604050505020304" pitchFamily="18" charset="0"/>
              </a:rPr>
              <a:t>Розмах </a:t>
            </a:r>
            <a:r>
              <a:rPr lang="uk-UA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anose="02040604050505020304" pitchFamily="18" charset="0"/>
              </a:rPr>
              <a:t>Гайдамацького руху</a:t>
            </a:r>
            <a:r>
              <a:rPr lang="uk-UA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anose="020406040505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anose="02040604050505020304" pitchFamily="18" charset="0"/>
              </a:rPr>
              <a:t>Причини </a:t>
            </a:r>
            <a:r>
              <a:rPr lang="uk-UA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anose="02040604050505020304" pitchFamily="18" charset="0"/>
              </a:rPr>
              <a:t>Коліївщини</a:t>
            </a:r>
            <a:r>
              <a:rPr lang="uk-UA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anose="02040604050505020304" pitchFamily="18" charset="0"/>
              </a:rPr>
              <a:t>.</a:t>
            </a:r>
            <a:endParaRPr lang="uk-UA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anose="020406040505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k-UA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anose="02040604050505020304" pitchFamily="18" charset="0"/>
              </a:rPr>
              <a:t>Керівники </a:t>
            </a:r>
            <a:r>
              <a:rPr lang="uk-UA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anose="02040604050505020304" pitchFamily="18" charset="0"/>
              </a:rPr>
              <a:t>Коліївщини</a:t>
            </a:r>
            <a:r>
              <a:rPr lang="uk-UA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anose="02040604050505020304" pitchFamily="18" charset="0"/>
              </a:rPr>
              <a:t>.</a:t>
            </a:r>
            <a:endParaRPr lang="uk-UA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anose="020406040505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k-UA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anose="02040604050505020304" pitchFamily="18" charset="0"/>
              </a:rPr>
              <a:t>Чим закінчилась Коліївщина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anose="02040604050505020304" pitchFamily="18" charset="0"/>
              </a:rPr>
              <a:t>Значення  </a:t>
            </a:r>
            <a:r>
              <a:rPr lang="uk-UA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anose="02040604050505020304" pitchFamily="18" charset="0"/>
              </a:rPr>
              <a:t>Гайдамацького руху.</a:t>
            </a:r>
            <a:endParaRPr lang="uk-UA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anose="020406040505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k-UA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anose="02040604050505020304" pitchFamily="18" charset="0"/>
              </a:rPr>
              <a:t>Використані джерела</a:t>
            </a:r>
            <a:r>
              <a:rPr lang="uk-UA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anose="020406040505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anose="02040604050505020304" pitchFamily="18" charset="0"/>
              </a:rPr>
              <a:t>Автор проекту.</a:t>
            </a:r>
            <a:endParaRPr lang="uk-UA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97879" y="2040990"/>
            <a:ext cx="288032" cy="23664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97879" y="2497198"/>
            <a:ext cx="288032" cy="23664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Управляющая кнопка: далее 7">
            <a:hlinkClick r:id="rId4" action="ppaction://hlinksldjump" highlightClick="1"/>
          </p:cNvPr>
          <p:cNvSpPr/>
          <p:nvPr/>
        </p:nvSpPr>
        <p:spPr>
          <a:xfrm>
            <a:off x="107504" y="2906499"/>
            <a:ext cx="288032" cy="23664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Управляющая кнопка: далее 8">
            <a:hlinkClick r:id="rId5" action="ppaction://hlinksldjump" highlightClick="1"/>
          </p:cNvPr>
          <p:cNvSpPr/>
          <p:nvPr/>
        </p:nvSpPr>
        <p:spPr>
          <a:xfrm>
            <a:off x="107504" y="3340229"/>
            <a:ext cx="288032" cy="23664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Управляющая кнопка: далее 9">
            <a:hlinkClick r:id="rId6" action="ppaction://hlinksldjump" highlightClick="1"/>
          </p:cNvPr>
          <p:cNvSpPr/>
          <p:nvPr/>
        </p:nvSpPr>
        <p:spPr>
          <a:xfrm>
            <a:off x="107504" y="3761039"/>
            <a:ext cx="288032" cy="23664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Управляющая кнопка: далее 10">
            <a:hlinkClick r:id="rId7" action="ppaction://hlinksldjump" highlightClick="1"/>
          </p:cNvPr>
          <p:cNvSpPr/>
          <p:nvPr/>
        </p:nvSpPr>
        <p:spPr>
          <a:xfrm>
            <a:off x="108404" y="4202643"/>
            <a:ext cx="288032" cy="23664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Управляющая кнопка: далее 11">
            <a:hlinkClick r:id="rId8" action="ppaction://hlinksldjump" highlightClick="1"/>
          </p:cNvPr>
          <p:cNvSpPr/>
          <p:nvPr/>
        </p:nvSpPr>
        <p:spPr>
          <a:xfrm>
            <a:off x="109304" y="4634691"/>
            <a:ext cx="288032" cy="23664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Управляющая кнопка: далее 12">
            <a:hlinkClick r:id="rId9" action="ppaction://hlinksldjump" highlightClick="1"/>
          </p:cNvPr>
          <p:cNvSpPr/>
          <p:nvPr/>
        </p:nvSpPr>
        <p:spPr>
          <a:xfrm>
            <a:off x="97879" y="5066739"/>
            <a:ext cx="288032" cy="23664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Управляющая кнопка: далее 13">
            <a:hlinkClick r:id="rId10" action="ppaction://hlinksldjump" highlightClick="1"/>
          </p:cNvPr>
          <p:cNvSpPr/>
          <p:nvPr/>
        </p:nvSpPr>
        <p:spPr>
          <a:xfrm>
            <a:off x="109304" y="5488580"/>
            <a:ext cx="288032" cy="23664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Управляющая кнопка: далее 14">
            <a:hlinkClick r:id="rId11" action="ppaction://hlinksldjump" highlightClick="1"/>
          </p:cNvPr>
          <p:cNvSpPr/>
          <p:nvPr/>
        </p:nvSpPr>
        <p:spPr>
          <a:xfrm>
            <a:off x="107504" y="5877622"/>
            <a:ext cx="288032" cy="23664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Управляющая кнопка: далее 15">
            <a:hlinkClick r:id="rId12" action="ppaction://hlinksldjump" highlightClick="1"/>
          </p:cNvPr>
          <p:cNvSpPr/>
          <p:nvPr/>
        </p:nvSpPr>
        <p:spPr>
          <a:xfrm>
            <a:off x="109304" y="1628800"/>
            <a:ext cx="288032" cy="236642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562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58141"/>
            <a:ext cx="4464496" cy="2999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4499992" y="1110368"/>
            <a:ext cx="4" cy="5677821"/>
          </a:xfrm>
          <a:prstGeom prst="line">
            <a:avLst/>
          </a:prstGeom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59" y="3036789"/>
            <a:ext cx="3058845" cy="3829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94215" y="1606322"/>
            <a:ext cx="3648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Встає шляхетська земля,</a:t>
            </a:r>
          </a:p>
          <a:p>
            <a:pPr algn="ctr"/>
            <a:r>
              <a:rPr lang="uk-UA" sz="2000" dirty="0" smtClean="0"/>
              <a:t>І родом сто конфедератів</a:t>
            </a:r>
          </a:p>
          <a:p>
            <a:pPr algn="ctr"/>
            <a:r>
              <a:rPr lang="uk-UA" sz="2000" dirty="0" err="1" smtClean="0"/>
              <a:t>Розбрілись</a:t>
            </a:r>
            <a:r>
              <a:rPr lang="uk-UA" sz="2000" dirty="0" smtClean="0"/>
              <a:t> конфедерати</a:t>
            </a:r>
          </a:p>
          <a:p>
            <a:pPr algn="ctr"/>
            <a:r>
              <a:rPr lang="uk-UA" sz="2000" dirty="0" smtClean="0"/>
              <a:t>По Польщі, Волині,</a:t>
            </a:r>
          </a:p>
          <a:p>
            <a:pPr algn="ctr"/>
            <a:r>
              <a:rPr lang="uk-UA" sz="2000" dirty="0" smtClean="0"/>
              <a:t>По Литві, по Молдові</a:t>
            </a:r>
          </a:p>
          <a:p>
            <a:pPr algn="ctr"/>
            <a:r>
              <a:rPr lang="uk-UA" sz="2000" dirty="0" smtClean="0"/>
              <a:t>І по Україні.</a:t>
            </a:r>
            <a:endParaRPr lang="uk-UA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13583" y="1559461"/>
            <a:ext cx="4180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М.Грушевський писав:</a:t>
            </a:r>
          </a:p>
          <a:p>
            <a:pPr algn="just"/>
            <a:r>
              <a:rPr lang="uk-UA" dirty="0" smtClean="0"/>
              <a:t>«Пани конфедерати займалися ти, що громили панів з противної партії, а війська козацькі й московські зачали їх самі громити»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05803" y="260648"/>
            <a:ext cx="55883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Передумови подій</a:t>
            </a:r>
            <a:endParaRPr lang="uk-UA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44" y="1110060"/>
            <a:ext cx="3689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/>
              <a:t>М.Грушевський «Ілюстрована Історія України» С412</a:t>
            </a:r>
            <a:endParaRPr lang="uk-UA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763645" y="1110060"/>
            <a:ext cx="234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/>
              <a:t>Т.Г.Шевченко «Кобзар» С57</a:t>
            </a:r>
            <a:endParaRPr lang="uk-UA" sz="1100" dirty="0"/>
          </a:p>
        </p:txBody>
      </p:sp>
      <p:sp>
        <p:nvSpPr>
          <p:cNvPr id="14" name="Управляющая кнопка: в начало 13">
            <a:hlinkClick r:id="rId5" action="ppaction://hlinksldjump" highlightClick="1"/>
          </p:cNvPr>
          <p:cNvSpPr/>
          <p:nvPr/>
        </p:nvSpPr>
        <p:spPr>
          <a:xfrm>
            <a:off x="107504" y="6453336"/>
            <a:ext cx="360040" cy="288032"/>
          </a:xfrm>
          <a:prstGeom prst="actionButtonBeginning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99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25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341" y="188640"/>
            <a:ext cx="86677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Хто </a:t>
            </a:r>
            <a:r>
              <a:rPr lang="uk-UA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такі Гайдамаки?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96" y="2864288"/>
            <a:ext cx="3250245" cy="404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1512079"/>
            <a:ext cx="46440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Century" panose="02040604050505020304" pitchFamily="18" charset="0"/>
              </a:rPr>
              <a:t>	</a:t>
            </a:r>
            <a:r>
              <a:rPr lang="ru-RU" sz="2400" b="1" dirty="0" smtClean="0">
                <a:latin typeface="Century" panose="02040604050505020304" pitchFamily="18" charset="0"/>
              </a:rPr>
              <a:t>Гайдамаки</a:t>
            </a:r>
            <a:r>
              <a:rPr lang="ru-RU" sz="2000" dirty="0" smtClean="0">
                <a:latin typeface="Century" panose="02040604050505020304" pitchFamily="18" charset="0"/>
              </a:rPr>
              <a:t> - </a:t>
            </a:r>
            <a:r>
              <a:rPr lang="uk-UA" sz="2000" dirty="0" smtClean="0">
                <a:latin typeface="Century" panose="02040604050505020304" pitchFamily="18" charset="0"/>
              </a:rPr>
              <a:t>незаможні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>
                <a:latin typeface="Century" panose="02040604050505020304" pitchFamily="18" charset="0"/>
              </a:rPr>
              <a:t>селяни, наймані робітники, дрібна шляхта й нижче </a:t>
            </a:r>
            <a:r>
              <a:rPr lang="ru-RU" sz="2000" dirty="0" smtClean="0">
                <a:latin typeface="Century" panose="02040604050505020304" pitchFamily="18" charset="0"/>
              </a:rPr>
              <a:t>духовенство, які були  борцями проти польської неволі.</a:t>
            </a:r>
            <a:endParaRPr lang="ru-RU" sz="2000" dirty="0">
              <a:latin typeface="Century" panose="020406040505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79469" y="1512079"/>
            <a:ext cx="3419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entury" panose="02040604050505020304" pitchFamily="18" charset="0"/>
              </a:rPr>
              <a:t>Як то тяжко </a:t>
            </a:r>
            <a:r>
              <a:rPr lang="ru-RU" sz="2000" dirty="0" err="1">
                <a:latin typeface="Century" panose="02040604050505020304" pitchFamily="18" charset="0"/>
              </a:rPr>
              <a:t>блукать</a:t>
            </a:r>
            <a:r>
              <a:rPr lang="ru-RU" sz="2000" dirty="0">
                <a:latin typeface="Century" panose="02040604050505020304" pitchFamily="18" charset="0"/>
              </a:rPr>
              <a:t> в </a:t>
            </a:r>
            <a:r>
              <a:rPr lang="ru-RU" sz="2000" dirty="0" err="1" smtClean="0">
                <a:latin typeface="Century" panose="02040604050505020304" pitchFamily="18" charset="0"/>
              </a:rPr>
              <a:t>світі</a:t>
            </a:r>
            <a:endParaRPr lang="ru-RU" sz="2000" dirty="0">
              <a:latin typeface="Century" panose="02040604050505020304" pitchFamily="18" charset="0"/>
            </a:endParaRPr>
          </a:p>
          <a:p>
            <a:pPr algn="ctr"/>
            <a:r>
              <a:rPr lang="ru-RU" sz="2000" dirty="0" err="1">
                <a:latin typeface="Century" panose="02040604050505020304" pitchFamily="18" charset="0"/>
              </a:rPr>
              <a:t>Сироті</a:t>
            </a:r>
            <a:r>
              <a:rPr lang="ru-RU" sz="2000" dirty="0">
                <a:latin typeface="Century" panose="02040604050505020304" pitchFamily="18" charset="0"/>
              </a:rPr>
              <a:t> без роду</a:t>
            </a:r>
            <a:r>
              <a:rPr lang="ru-RU" sz="2000" dirty="0" smtClean="0">
                <a:latin typeface="Century" panose="02040604050505020304" pitchFamily="18" charset="0"/>
              </a:rPr>
              <a:t>;</a:t>
            </a:r>
            <a:endParaRPr lang="ru-RU" sz="2000" dirty="0">
              <a:latin typeface="Century" panose="02040604050505020304" pitchFamily="18" charset="0"/>
            </a:endParaRPr>
          </a:p>
          <a:p>
            <a:pPr algn="ctr"/>
            <a:r>
              <a:rPr lang="ru-RU" sz="2000" dirty="0">
                <a:latin typeface="Century" panose="02040604050505020304" pitchFamily="18" charset="0"/>
              </a:rPr>
              <a:t>А до того — душа </a:t>
            </a:r>
            <a:r>
              <a:rPr lang="ru-RU" sz="2000" dirty="0" err="1">
                <a:latin typeface="Century" panose="02040604050505020304" pitchFamily="18" charset="0"/>
              </a:rPr>
              <a:t>щира</a:t>
            </a:r>
            <a:r>
              <a:rPr lang="ru-RU" sz="2000" dirty="0" smtClean="0">
                <a:latin typeface="Century" panose="02040604050505020304" pitchFamily="18" charset="0"/>
              </a:rPr>
              <a:t>,</a:t>
            </a:r>
            <a:endParaRPr lang="ru-RU" sz="2000" dirty="0">
              <a:latin typeface="Century" panose="02040604050505020304" pitchFamily="18" charset="0"/>
            </a:endParaRPr>
          </a:p>
          <a:p>
            <a:pPr algn="ctr"/>
            <a:r>
              <a:rPr lang="ru-RU" sz="2000" dirty="0" err="1">
                <a:latin typeface="Century" panose="02040604050505020304" pitchFamily="18" charset="0"/>
              </a:rPr>
              <a:t>Козацького</a:t>
            </a:r>
            <a:r>
              <a:rPr lang="ru-RU" sz="2000" dirty="0">
                <a:latin typeface="Century" panose="02040604050505020304" pitchFamily="18" charset="0"/>
              </a:rPr>
              <a:t> роду</a:t>
            </a:r>
            <a:r>
              <a:rPr lang="ru-RU" sz="2000" dirty="0" smtClean="0">
                <a:latin typeface="Century" panose="02040604050505020304" pitchFamily="18" charset="0"/>
              </a:rPr>
              <a:t>,</a:t>
            </a:r>
            <a:endParaRPr lang="ru-RU" sz="2000" dirty="0">
              <a:latin typeface="Century" panose="02040604050505020304" pitchFamily="18" charset="0"/>
            </a:endParaRPr>
          </a:p>
          <a:p>
            <a:pPr algn="ctr"/>
            <a:r>
              <a:rPr lang="ru-RU" sz="2000" dirty="0">
                <a:latin typeface="Century" panose="02040604050505020304" pitchFamily="18" charset="0"/>
              </a:rPr>
              <a:t>Не </a:t>
            </a:r>
            <a:r>
              <a:rPr lang="ru-RU" sz="2000" dirty="0" err="1">
                <a:latin typeface="Century" panose="02040604050505020304" pitchFamily="18" charset="0"/>
              </a:rPr>
              <a:t>одцуравсь</a:t>
            </a:r>
            <a:r>
              <a:rPr lang="ru-RU" sz="2000" dirty="0">
                <a:latin typeface="Century" panose="02040604050505020304" pitchFamily="18" charset="0"/>
              </a:rPr>
              <a:t> того слова</a:t>
            </a:r>
            <a:r>
              <a:rPr lang="ru-RU" sz="2000" dirty="0" smtClean="0">
                <a:latin typeface="Century" panose="02040604050505020304" pitchFamily="18" charset="0"/>
              </a:rPr>
              <a:t>,</a:t>
            </a:r>
            <a:endParaRPr lang="ru-RU" sz="2000" dirty="0">
              <a:latin typeface="Century" panose="02040604050505020304" pitchFamily="18" charset="0"/>
            </a:endParaRPr>
          </a:p>
          <a:p>
            <a:pPr algn="ctr"/>
            <a:r>
              <a:rPr lang="ru-RU" sz="2000" dirty="0" err="1">
                <a:latin typeface="Century" panose="02040604050505020304" pitchFamily="18" charset="0"/>
              </a:rPr>
              <a:t>Що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мати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співала</a:t>
            </a:r>
            <a:r>
              <a:rPr lang="ru-RU" sz="2000" dirty="0" smtClean="0">
                <a:latin typeface="Century" panose="02040604050505020304" pitchFamily="18" charset="0"/>
              </a:rPr>
              <a:t>,</a:t>
            </a:r>
            <a:endParaRPr lang="ru-RU" sz="2000" dirty="0">
              <a:latin typeface="Century" panose="02040604050505020304" pitchFamily="18" charset="0"/>
            </a:endParaRPr>
          </a:p>
          <a:p>
            <a:pPr algn="ctr"/>
            <a:r>
              <a:rPr lang="ru-RU" sz="2000" dirty="0">
                <a:latin typeface="Century" panose="02040604050505020304" pitchFamily="18" charset="0"/>
              </a:rPr>
              <a:t>Як малого повивала</a:t>
            </a:r>
            <a:r>
              <a:rPr lang="ru-RU" sz="2000" dirty="0" smtClean="0">
                <a:latin typeface="Century" panose="02040604050505020304" pitchFamily="18" charset="0"/>
              </a:rPr>
              <a:t>,</a:t>
            </a:r>
            <a:endParaRPr lang="ru-RU" sz="2000" dirty="0">
              <a:latin typeface="Century" panose="02040604050505020304" pitchFamily="18" charset="0"/>
            </a:endParaRPr>
          </a:p>
          <a:p>
            <a:pPr algn="ctr"/>
            <a:r>
              <a:rPr lang="ru-RU" sz="2000" dirty="0">
                <a:latin typeface="Century" panose="02040604050505020304" pitchFamily="18" charset="0"/>
              </a:rPr>
              <a:t>З </a:t>
            </a:r>
            <a:r>
              <a:rPr lang="ru-RU" sz="2000" dirty="0" err="1">
                <a:latin typeface="Century" panose="02040604050505020304" pitchFamily="18" charset="0"/>
              </a:rPr>
              <a:t>малим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розмовляла</a:t>
            </a:r>
            <a:r>
              <a:rPr lang="ru-RU" sz="2000" dirty="0" smtClean="0">
                <a:latin typeface="Century" panose="02040604050505020304" pitchFamily="18" charset="0"/>
              </a:rPr>
              <a:t>;</a:t>
            </a:r>
            <a:endParaRPr lang="ru-RU" sz="2000" dirty="0">
              <a:latin typeface="Century" panose="02040604050505020304" pitchFamily="18" charset="0"/>
            </a:endParaRPr>
          </a:p>
          <a:p>
            <a:pPr algn="ctr"/>
            <a:r>
              <a:rPr lang="ru-RU" sz="2000" dirty="0">
                <a:latin typeface="Century" panose="02040604050505020304" pitchFamily="18" charset="0"/>
              </a:rPr>
              <a:t>Не </a:t>
            </a:r>
            <a:r>
              <a:rPr lang="ru-RU" sz="2000" dirty="0" err="1">
                <a:latin typeface="Century" panose="02040604050505020304" pitchFamily="18" charset="0"/>
              </a:rPr>
              <a:t>одцуравсь</a:t>
            </a:r>
            <a:r>
              <a:rPr lang="ru-RU" sz="2000" dirty="0">
                <a:latin typeface="Century" panose="02040604050505020304" pitchFamily="18" charset="0"/>
              </a:rPr>
              <a:t> того слова,</a:t>
            </a:r>
          </a:p>
          <a:p>
            <a:pPr algn="ctr"/>
            <a:r>
              <a:rPr lang="ru-RU" sz="2000" dirty="0" err="1">
                <a:latin typeface="Century" panose="02040604050505020304" pitchFamily="18" charset="0"/>
              </a:rPr>
              <a:t>Що</a:t>
            </a:r>
            <a:r>
              <a:rPr lang="ru-RU" sz="2000" dirty="0">
                <a:latin typeface="Century" panose="02040604050505020304" pitchFamily="18" charset="0"/>
              </a:rPr>
              <a:t> про </a:t>
            </a:r>
            <a:r>
              <a:rPr lang="ru-RU" sz="2000" dirty="0" err="1" smtClean="0">
                <a:latin typeface="Century" panose="02040604050505020304" pitchFamily="18" charset="0"/>
              </a:rPr>
              <a:t>Україну</a:t>
            </a:r>
            <a:r>
              <a:rPr lang="ru-RU" sz="2000" dirty="0" smtClean="0">
                <a:latin typeface="Century" panose="02040604050505020304" pitchFamily="18" charset="0"/>
              </a:rPr>
              <a:t>.</a:t>
            </a:r>
            <a:endParaRPr lang="uk-UA" sz="2000" dirty="0">
              <a:latin typeface="Century" panose="020406040505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4726360" y="1270167"/>
            <a:ext cx="10344" cy="5526969"/>
          </a:xfrm>
          <a:prstGeom prst="line">
            <a:avLst/>
          </a:prstGeom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107504" y="6453336"/>
            <a:ext cx="360040" cy="288032"/>
          </a:xfrm>
          <a:prstGeom prst="actionButtonBeginning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7985" y="1196585"/>
            <a:ext cx="36897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/>
              <a:t>М.Грушевський «Ілюстрована Історія України» С411</a:t>
            </a:r>
            <a:endParaRPr lang="uk-UA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020272" y="1196585"/>
            <a:ext cx="2344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/>
              <a:t>Т.Г.Шевченко «Кобзар» С62</a:t>
            </a:r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127306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5625" y="116632"/>
            <a:ext cx="79191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Привід до повстання</a:t>
            </a:r>
            <a:endParaRPr lang="uk-UA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4726360" y="1268760"/>
            <a:ext cx="29515" cy="5528376"/>
          </a:xfrm>
          <a:prstGeom prst="line">
            <a:avLst/>
          </a:prstGeom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54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60" y="2772335"/>
            <a:ext cx="3296608" cy="4156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330" y="1239692"/>
            <a:ext cx="46448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Century" panose="02040604050505020304" pitchFamily="18" charset="0"/>
              </a:rPr>
              <a:t>	Боротьба за нового короля:</a:t>
            </a:r>
          </a:p>
          <a:p>
            <a:pPr algn="just"/>
            <a:r>
              <a:rPr lang="uk-UA" sz="2000" dirty="0" smtClean="0">
                <a:latin typeface="Century" panose="02040604050505020304" pitchFamily="18" charset="0"/>
              </a:rPr>
              <a:t>польські пани поділилися на дві партії, і одні хотіли </a:t>
            </a:r>
            <a:r>
              <a:rPr lang="uk-UA" sz="2400" b="1" dirty="0" smtClean="0">
                <a:latin typeface="Century" panose="02040604050505020304" pitchFamily="18" charset="0"/>
              </a:rPr>
              <a:t>Августа </a:t>
            </a:r>
            <a:r>
              <a:rPr lang="en-US" sz="2400" b="1" dirty="0" smtClean="0">
                <a:latin typeface="Century" panose="02040604050505020304" pitchFamily="18" charset="0"/>
              </a:rPr>
              <a:t>III</a:t>
            </a:r>
            <a:r>
              <a:rPr lang="uk-UA" sz="2400" b="1" dirty="0" smtClean="0">
                <a:latin typeface="Century" panose="02040604050505020304" pitchFamily="18" charset="0"/>
              </a:rPr>
              <a:t> </a:t>
            </a:r>
            <a:r>
              <a:rPr lang="uk-UA" sz="2000" dirty="0" smtClean="0">
                <a:latin typeface="Century" panose="02040604050505020304" pitchFamily="18" charset="0"/>
              </a:rPr>
              <a:t>саксонського, а інші старого </a:t>
            </a:r>
            <a:r>
              <a:rPr lang="uk-UA" sz="2400" b="1" dirty="0" err="1" smtClean="0">
                <a:latin typeface="Century" panose="02040604050505020304" pitchFamily="18" charset="0"/>
              </a:rPr>
              <a:t>Лєщинського</a:t>
            </a:r>
            <a:r>
              <a:rPr lang="uk-UA" sz="2400" b="1" dirty="0" smtClean="0">
                <a:latin typeface="Century" panose="02040604050505020304" pitchFamily="18" charset="0"/>
              </a:rPr>
              <a:t>.</a:t>
            </a:r>
            <a:endParaRPr lang="uk-UA" sz="2000" b="1" dirty="0">
              <a:latin typeface="Century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2329" y="6525297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Август </a:t>
            </a:r>
            <a:r>
              <a:rPr lang="en-US" dirty="0"/>
              <a:t>III </a:t>
            </a:r>
            <a:r>
              <a:rPr lang="uk-UA" dirty="0" smtClean="0"/>
              <a:t>Саксонський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26360" y="1245741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err="1">
                <a:latin typeface="Century" panose="02040604050505020304" pitchFamily="18" charset="0"/>
              </a:rPr>
              <a:t>Встає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шляхетськая</a:t>
            </a:r>
            <a:r>
              <a:rPr lang="ru-RU" sz="2000" dirty="0">
                <a:latin typeface="Century" panose="02040604050505020304" pitchFamily="18" charset="0"/>
              </a:rPr>
              <a:t> земля,</a:t>
            </a:r>
          </a:p>
          <a:p>
            <a:pPr algn="ctr"/>
            <a:r>
              <a:rPr lang="ru-RU" sz="2000" dirty="0">
                <a:latin typeface="Century" panose="02040604050505020304" pitchFamily="18" charset="0"/>
              </a:rPr>
              <a:t>І разом сто </a:t>
            </a:r>
            <a:r>
              <a:rPr lang="ru-RU" sz="2000" dirty="0" err="1">
                <a:latin typeface="Century" panose="02040604050505020304" pitchFamily="18" charset="0"/>
              </a:rPr>
              <a:t>конфедерацій</a:t>
            </a:r>
            <a:r>
              <a:rPr lang="ru-RU" sz="2000" dirty="0">
                <a:latin typeface="Century" panose="02040604050505020304" pitchFamily="18" charset="0"/>
              </a:rPr>
              <a:t>.</a:t>
            </a:r>
          </a:p>
          <a:p>
            <a:pPr algn="ctr"/>
            <a:r>
              <a:rPr lang="ru-RU" sz="2000" dirty="0" err="1">
                <a:latin typeface="Century" panose="02040604050505020304" pitchFamily="18" charset="0"/>
              </a:rPr>
              <a:t>Розбрілись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конфедерати</a:t>
            </a:r>
            <a:endParaRPr lang="ru-RU" sz="2000" dirty="0">
              <a:latin typeface="Century" panose="02040604050505020304" pitchFamily="18" charset="0"/>
            </a:endParaRPr>
          </a:p>
          <a:p>
            <a:pPr algn="ctr"/>
            <a:r>
              <a:rPr lang="ru-RU" sz="2000" dirty="0">
                <a:latin typeface="Century" panose="02040604050505020304" pitchFamily="18" charset="0"/>
              </a:rPr>
              <a:t>По </a:t>
            </a:r>
            <a:r>
              <a:rPr lang="ru-RU" sz="2000" dirty="0" err="1">
                <a:latin typeface="Century" panose="02040604050505020304" pitchFamily="18" charset="0"/>
              </a:rPr>
              <a:t>Польщі</a:t>
            </a:r>
            <a:r>
              <a:rPr lang="ru-RU" sz="2000" dirty="0">
                <a:latin typeface="Century" panose="02040604050505020304" pitchFamily="18" charset="0"/>
              </a:rPr>
              <a:t>, </a:t>
            </a:r>
            <a:r>
              <a:rPr lang="ru-RU" sz="2000" dirty="0" err="1">
                <a:latin typeface="Century" panose="02040604050505020304" pitchFamily="18" charset="0"/>
              </a:rPr>
              <a:t>Волині</a:t>
            </a:r>
            <a:r>
              <a:rPr lang="ru-RU" sz="2000" dirty="0">
                <a:latin typeface="Century" panose="02040604050505020304" pitchFamily="18" charset="0"/>
              </a:rPr>
              <a:t>,</a:t>
            </a:r>
          </a:p>
          <a:p>
            <a:pPr algn="ctr"/>
            <a:r>
              <a:rPr lang="ru-RU" sz="2000" dirty="0">
                <a:latin typeface="Century" panose="02040604050505020304" pitchFamily="18" charset="0"/>
              </a:rPr>
              <a:t>По </a:t>
            </a:r>
            <a:r>
              <a:rPr lang="ru-RU" sz="2000" dirty="0" err="1">
                <a:latin typeface="Century" panose="02040604050505020304" pitchFamily="18" charset="0"/>
              </a:rPr>
              <a:t>Литві</a:t>
            </a:r>
            <a:r>
              <a:rPr lang="ru-RU" sz="2000" dirty="0">
                <a:latin typeface="Century" panose="02040604050505020304" pitchFamily="18" charset="0"/>
              </a:rPr>
              <a:t>, по Молдаванах</a:t>
            </a:r>
          </a:p>
          <a:p>
            <a:pPr algn="ctr"/>
            <a:r>
              <a:rPr lang="ru-RU" sz="2000" dirty="0">
                <a:latin typeface="Century" panose="02040604050505020304" pitchFamily="18" charset="0"/>
              </a:rPr>
              <a:t>І по </a:t>
            </a:r>
            <a:r>
              <a:rPr lang="ru-RU" sz="2000" dirty="0" err="1">
                <a:latin typeface="Century" panose="02040604050505020304" pitchFamily="18" charset="0"/>
              </a:rPr>
              <a:t>Україні</a:t>
            </a:r>
            <a:r>
              <a:rPr lang="ru-RU" sz="2000" dirty="0">
                <a:latin typeface="Century" panose="02040604050505020304" pitchFamily="18" charset="0"/>
              </a:rPr>
              <a:t>;</a:t>
            </a:r>
          </a:p>
          <a:p>
            <a:pPr algn="ctr"/>
            <a:r>
              <a:rPr lang="ru-RU" sz="2000" dirty="0" err="1">
                <a:latin typeface="Century" panose="02040604050505020304" pitchFamily="18" charset="0"/>
              </a:rPr>
              <a:t>Розбрілися</a:t>
            </a:r>
            <a:r>
              <a:rPr lang="ru-RU" sz="2000" dirty="0">
                <a:latin typeface="Century" panose="02040604050505020304" pitchFamily="18" charset="0"/>
              </a:rPr>
              <a:t> та й </a:t>
            </a:r>
            <a:r>
              <a:rPr lang="ru-RU" sz="2000" dirty="0" err="1">
                <a:latin typeface="Century" panose="02040604050505020304" pitchFamily="18" charset="0"/>
              </a:rPr>
              <a:t>забули</a:t>
            </a:r>
            <a:endParaRPr lang="ru-RU" sz="2000" dirty="0">
              <a:latin typeface="Century" panose="02040604050505020304" pitchFamily="18" charset="0"/>
            </a:endParaRPr>
          </a:p>
          <a:p>
            <a:pPr algn="ctr"/>
            <a:r>
              <a:rPr lang="ru-RU" sz="2000" dirty="0">
                <a:latin typeface="Century" panose="02040604050505020304" pitchFamily="18" charset="0"/>
              </a:rPr>
              <a:t>Волю </a:t>
            </a:r>
            <a:r>
              <a:rPr lang="ru-RU" sz="2000" dirty="0" err="1">
                <a:latin typeface="Century" panose="02040604050505020304" pitchFamily="18" charset="0"/>
              </a:rPr>
              <a:t>рятувати</a:t>
            </a:r>
            <a:r>
              <a:rPr lang="ru-RU" sz="2000" dirty="0">
                <a:latin typeface="Century" panose="02040604050505020304" pitchFamily="18" charset="0"/>
              </a:rPr>
              <a:t>,</a:t>
            </a:r>
          </a:p>
          <a:p>
            <a:pPr algn="ctr"/>
            <a:r>
              <a:rPr lang="ru-RU" sz="2000" dirty="0" err="1">
                <a:latin typeface="Century" panose="02040604050505020304" pitchFamily="18" charset="0"/>
              </a:rPr>
              <a:t>Полигалися</a:t>
            </a:r>
            <a:r>
              <a:rPr lang="ru-RU" sz="2000" dirty="0">
                <a:latin typeface="Century" panose="02040604050505020304" pitchFamily="18" charset="0"/>
              </a:rPr>
              <a:t> з жидами,</a:t>
            </a:r>
          </a:p>
          <a:p>
            <a:pPr algn="ctr"/>
            <a:r>
              <a:rPr lang="ru-RU" sz="2000" dirty="0">
                <a:latin typeface="Century" panose="02040604050505020304" pitchFamily="18" charset="0"/>
              </a:rPr>
              <a:t>Та й ну </a:t>
            </a:r>
            <a:r>
              <a:rPr lang="ru-RU" sz="2000" dirty="0" err="1">
                <a:latin typeface="Century" panose="02040604050505020304" pitchFamily="18" charset="0"/>
              </a:rPr>
              <a:t>руйнувати</a:t>
            </a:r>
            <a:r>
              <a:rPr lang="ru-RU" sz="2000" dirty="0">
                <a:latin typeface="Century" panose="02040604050505020304" pitchFamily="18" charset="0"/>
              </a:rPr>
              <a:t>.</a:t>
            </a:r>
            <a:endParaRPr lang="uk-UA" sz="2000" dirty="0">
              <a:latin typeface="Century" panose="02040604050505020304" pitchFamily="18" charset="0"/>
            </a:endParaRPr>
          </a:p>
        </p:txBody>
      </p:sp>
      <p:pic>
        <p:nvPicPr>
          <p:cNvPr id="16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17" y="4316115"/>
            <a:ext cx="4368596" cy="257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Управляющая кнопка: в начало 8">
            <a:hlinkClick r:id="rId6" action="ppaction://hlinksldjump" highlightClick="1"/>
          </p:cNvPr>
          <p:cNvSpPr/>
          <p:nvPr/>
        </p:nvSpPr>
        <p:spPr>
          <a:xfrm>
            <a:off x="107504" y="6453336"/>
            <a:ext cx="360040" cy="288032"/>
          </a:xfrm>
          <a:prstGeom prst="actionButtonBeginning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0" y="987522"/>
            <a:ext cx="3710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/>
              <a:t>М.Грушевський «Ілюстрована Історія України» С412</a:t>
            </a:r>
            <a:endParaRPr lang="uk-UA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6934503" y="1007150"/>
            <a:ext cx="2270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/>
              <a:t>Т.Г.Шевченко «Кобзар» С64</a:t>
            </a:r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14317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1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8618" y="187303"/>
            <a:ext cx="87238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Причина Гайдамацького </a:t>
            </a:r>
          </a:p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повстання</a:t>
            </a:r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4726361" y="1844824"/>
            <a:ext cx="14756" cy="4952312"/>
          </a:xfrm>
          <a:prstGeom prst="line">
            <a:avLst/>
          </a:prstGeom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852047" y="198191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Century" panose="02040604050505020304" pitchFamily="18" charset="0"/>
              </a:rPr>
              <a:t>1.	Шляхта </a:t>
            </a:r>
            <a:r>
              <a:rPr lang="ru-RU" sz="2000" dirty="0" err="1">
                <a:latin typeface="Century" panose="02040604050505020304" pitchFamily="18" charset="0"/>
              </a:rPr>
              <a:t>репетує</a:t>
            </a:r>
            <a:r>
              <a:rPr lang="ru-RU" sz="2000" dirty="0">
                <a:latin typeface="Century" panose="02040604050505020304" pitchFamily="18" charset="0"/>
              </a:rPr>
              <a:t>,</a:t>
            </a:r>
          </a:p>
          <a:p>
            <a:r>
              <a:rPr lang="ru-RU" sz="2000" dirty="0" smtClean="0">
                <a:latin typeface="Century" panose="02040604050505020304" pitchFamily="18" charset="0"/>
              </a:rPr>
              <a:t>	А </a:t>
            </a:r>
            <a:r>
              <a:rPr lang="ru-RU" sz="2000" dirty="0" err="1">
                <a:latin typeface="Century" panose="02040604050505020304" pitchFamily="18" charset="0"/>
              </a:rPr>
              <a:t>магнати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палять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хати</a:t>
            </a:r>
            <a:r>
              <a:rPr lang="ru-RU" sz="2000" dirty="0">
                <a:latin typeface="Century" panose="02040604050505020304" pitchFamily="18" charset="0"/>
              </a:rPr>
              <a:t>, </a:t>
            </a:r>
            <a:endParaRPr lang="ru-RU" sz="2000" dirty="0" smtClean="0">
              <a:latin typeface="Century" panose="02040604050505020304" pitchFamily="18" charset="0"/>
            </a:endParaRPr>
          </a:p>
          <a:p>
            <a:r>
              <a:rPr lang="ru-RU" sz="2000" dirty="0" smtClean="0">
                <a:latin typeface="Century" panose="02040604050505020304" pitchFamily="18" charset="0"/>
              </a:rPr>
              <a:t>	</a:t>
            </a:r>
            <a:r>
              <a:rPr lang="ru-RU" sz="2000" dirty="0" err="1" smtClean="0">
                <a:latin typeface="Century" panose="02040604050505020304" pitchFamily="18" charset="0"/>
              </a:rPr>
              <a:t>Шабельки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гартують</a:t>
            </a:r>
            <a:r>
              <a:rPr lang="ru-RU" sz="2000" dirty="0">
                <a:latin typeface="Century" panose="02040604050505020304" pitchFamily="18" charset="0"/>
              </a:rPr>
              <a:t>.</a:t>
            </a:r>
            <a:endParaRPr lang="uk-UA" sz="2000" dirty="0">
              <a:latin typeface="Century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306501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latin typeface="Century" panose="02040604050505020304" pitchFamily="18" charset="0"/>
              </a:rPr>
              <a:t>2.	</a:t>
            </a:r>
            <a:r>
              <a:rPr lang="ru-RU" sz="2000" dirty="0" err="1" smtClean="0">
                <a:latin typeface="Century" panose="02040604050505020304" pitchFamily="18" charset="0"/>
              </a:rPr>
              <a:t>Руйнували</a:t>
            </a:r>
            <a:r>
              <a:rPr lang="ru-RU" sz="2000" dirty="0">
                <a:latin typeface="Century" panose="02040604050505020304" pitchFamily="18" charset="0"/>
              </a:rPr>
              <a:t>, </a:t>
            </a:r>
            <a:r>
              <a:rPr lang="ru-RU" sz="2000" dirty="0" err="1">
                <a:latin typeface="Century" panose="02040604050505020304" pitchFamily="18" charset="0"/>
              </a:rPr>
              <a:t>мордували</a:t>
            </a:r>
            <a:r>
              <a:rPr lang="ru-RU" sz="2000" dirty="0">
                <a:latin typeface="Century" panose="02040604050505020304" pitchFamily="18" charset="0"/>
              </a:rPr>
              <a:t>,</a:t>
            </a:r>
          </a:p>
          <a:p>
            <a:pPr algn="just"/>
            <a:r>
              <a:rPr lang="ru-RU" sz="2000" dirty="0" smtClean="0">
                <a:latin typeface="Century" panose="02040604050505020304" pitchFamily="18" charset="0"/>
              </a:rPr>
              <a:t>	Церквами </a:t>
            </a:r>
            <a:r>
              <a:rPr lang="ru-RU" sz="2000" dirty="0">
                <a:latin typeface="Century" panose="02040604050505020304" pitchFamily="18" charset="0"/>
              </a:rPr>
              <a:t>топили...</a:t>
            </a:r>
          </a:p>
          <a:p>
            <a:pPr algn="just"/>
            <a:r>
              <a:rPr lang="ru-RU" sz="2000" dirty="0" smtClean="0">
                <a:latin typeface="Century" panose="02040604050505020304" pitchFamily="18" charset="0"/>
              </a:rPr>
              <a:t>	А </a:t>
            </a:r>
            <a:r>
              <a:rPr lang="ru-RU" sz="2000" dirty="0" err="1">
                <a:latin typeface="Century" panose="02040604050505020304" pitchFamily="18" charset="0"/>
              </a:rPr>
              <a:t>тим</a:t>
            </a:r>
            <a:r>
              <a:rPr lang="ru-RU" sz="2000" dirty="0">
                <a:latin typeface="Century" panose="02040604050505020304" pitchFamily="18" charset="0"/>
              </a:rPr>
              <a:t> часом гайдамаки</a:t>
            </a:r>
          </a:p>
          <a:p>
            <a:pPr algn="just"/>
            <a:r>
              <a:rPr lang="ru-RU" sz="2000" dirty="0" smtClean="0">
                <a:latin typeface="Century" panose="02040604050505020304" pitchFamily="18" charset="0"/>
              </a:rPr>
              <a:t>	</a:t>
            </a:r>
            <a:r>
              <a:rPr lang="ru-RU" sz="2000" dirty="0" err="1" smtClean="0">
                <a:latin typeface="Century" panose="02040604050505020304" pitchFamily="18" charset="0"/>
              </a:rPr>
              <a:t>Ножі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>
                <a:latin typeface="Century" panose="02040604050505020304" pitchFamily="18" charset="0"/>
              </a:rPr>
              <a:t>освятили.</a:t>
            </a:r>
            <a:endParaRPr lang="uk-UA" sz="2000" dirty="0">
              <a:latin typeface="Century" panose="02040604050505020304" pitchFamily="18" charset="0"/>
            </a:endParaRPr>
          </a:p>
        </p:txBody>
      </p:sp>
      <p:pic>
        <p:nvPicPr>
          <p:cNvPr id="8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139" y="4221088"/>
            <a:ext cx="3744416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2" y="1941629"/>
            <a:ext cx="47263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Century" panose="02040604050505020304" pitchFamily="18" charset="0"/>
              </a:rPr>
              <a:t>	Серед сього замішання  колотнечі гайдамацькі ватаги робили що хотіли, них почали підійматися й селянство, сподіваючись, що тепер удасться вигнати панів з України, як за Хмельницького </a:t>
            </a:r>
            <a:endParaRPr lang="uk-UA" sz="2000" dirty="0">
              <a:latin typeface="Century" panose="02040604050505020304" pitchFamily="18" charset="0"/>
            </a:endParaRPr>
          </a:p>
        </p:txBody>
      </p:sp>
      <p:pic>
        <p:nvPicPr>
          <p:cNvPr id="12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" y="4097885"/>
            <a:ext cx="4536504" cy="2883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Управляющая кнопка: в начало 8">
            <a:hlinkClick r:id="rId6" action="ppaction://hlinksldjump" highlightClick="1"/>
          </p:cNvPr>
          <p:cNvSpPr/>
          <p:nvPr/>
        </p:nvSpPr>
        <p:spPr>
          <a:xfrm>
            <a:off x="107504" y="6453336"/>
            <a:ext cx="360040" cy="288032"/>
          </a:xfrm>
          <a:prstGeom prst="actionButtonBeginning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0" y="1721579"/>
            <a:ext cx="3710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/>
              <a:t>М.Грушевський «Ілюстрована Історія України» С412</a:t>
            </a:r>
            <a:endParaRPr lang="uk-UA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698733" y="1721579"/>
            <a:ext cx="3710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/>
              <a:t>Т.Г.Шевченко «Кобзар» С63-64</a:t>
            </a:r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292562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25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75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15" y="4544697"/>
            <a:ext cx="3705440" cy="24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3366" y="187303"/>
            <a:ext cx="78630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Розмах Гайдамацького</a:t>
            </a:r>
          </a:p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 руху</a:t>
            </a:r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4726361" y="1844824"/>
            <a:ext cx="14756" cy="4952312"/>
          </a:xfrm>
          <a:prstGeom prst="line">
            <a:avLst/>
          </a:prstGeom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412" y="1844824"/>
            <a:ext cx="463581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Century" panose="02040604050505020304" pitchFamily="18" charset="0"/>
              </a:rPr>
              <a:t>	Розколихана повстанням </a:t>
            </a:r>
            <a:r>
              <a:rPr lang="uk-UA" sz="2400" b="1" dirty="0" smtClean="0">
                <a:latin typeface="Century" panose="02040604050505020304" pitchFamily="18" charset="0"/>
              </a:rPr>
              <a:t>1734</a:t>
            </a:r>
            <a:r>
              <a:rPr lang="uk-UA" sz="2000" dirty="0" smtClean="0">
                <a:latin typeface="Century" panose="02040604050505020304" pitchFamily="18" charset="0"/>
              </a:rPr>
              <a:t> року, гайдамаччина не переставала непокоїти польську шляхту на правобережжі до </a:t>
            </a:r>
            <a:r>
              <a:rPr lang="uk-UA" sz="2400" b="1" dirty="0" smtClean="0">
                <a:latin typeface="Century" panose="02040604050505020304" pitchFamily="18" charset="0"/>
              </a:rPr>
              <a:t>1760-х </a:t>
            </a:r>
            <a:r>
              <a:rPr lang="uk-UA" sz="2000" dirty="0" smtClean="0">
                <a:latin typeface="Century" panose="02040604050505020304" pitchFamily="18" charset="0"/>
              </a:rPr>
              <a:t>років. </a:t>
            </a:r>
          </a:p>
          <a:p>
            <a:pPr algn="just"/>
            <a:r>
              <a:rPr lang="uk-UA" sz="2000" dirty="0">
                <a:latin typeface="Century" panose="02040604050505020304" pitchFamily="18" charset="0"/>
              </a:rPr>
              <a:t>	</a:t>
            </a:r>
            <a:r>
              <a:rPr lang="uk-UA" sz="2000" dirty="0" smtClean="0">
                <a:latin typeface="Century" panose="02040604050505020304" pitchFamily="18" charset="0"/>
              </a:rPr>
              <a:t>Розвелося чимало таких людей, що для них сі походи стали звичайним заняттям, і вели його рік у рік.</a:t>
            </a:r>
            <a:endParaRPr lang="uk-UA" sz="2000" dirty="0">
              <a:latin typeface="Century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45761" y="1862386"/>
            <a:ext cx="4320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Century" panose="02040604050505020304" pitchFamily="18" charset="0"/>
              </a:rPr>
              <a:t>Ото гайдамаки. На </a:t>
            </a:r>
            <a:r>
              <a:rPr lang="ru-RU" sz="2000" dirty="0" err="1">
                <a:latin typeface="Century" panose="02040604050505020304" pitchFamily="18" charset="0"/>
              </a:rPr>
              <a:t>ґвалт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України</a:t>
            </a:r>
            <a:endParaRPr lang="ru-RU" sz="2000" dirty="0">
              <a:latin typeface="Century" panose="02040604050505020304" pitchFamily="18" charset="0"/>
            </a:endParaRPr>
          </a:p>
          <a:p>
            <a:pPr algn="ctr"/>
            <a:r>
              <a:rPr lang="ru-RU" sz="2000" dirty="0" err="1">
                <a:latin typeface="Century" panose="02040604050505020304" pitchFamily="18" charset="0"/>
              </a:rPr>
              <a:t>Орли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налетіли</a:t>
            </a:r>
            <a:r>
              <a:rPr lang="ru-RU" sz="2000" dirty="0">
                <a:latin typeface="Century" panose="02040604050505020304" pitchFamily="18" charset="0"/>
              </a:rPr>
              <a:t>; вони </a:t>
            </a:r>
            <a:r>
              <a:rPr lang="ru-RU" sz="2000" dirty="0" err="1">
                <a:latin typeface="Century" panose="02040604050505020304" pitchFamily="18" charset="0"/>
              </a:rPr>
              <a:t>рознесуть</a:t>
            </a:r>
            <a:endParaRPr lang="ru-RU" sz="2000" dirty="0">
              <a:latin typeface="Century" panose="02040604050505020304" pitchFamily="18" charset="0"/>
            </a:endParaRPr>
          </a:p>
          <a:p>
            <a:pPr algn="ctr"/>
            <a:r>
              <a:rPr lang="ru-RU" sz="2000" dirty="0">
                <a:latin typeface="Century" panose="02040604050505020304" pitchFamily="18" charset="0"/>
              </a:rPr>
              <a:t>Ляхам, жидам кару;</a:t>
            </a:r>
          </a:p>
          <a:p>
            <a:pPr algn="ctr"/>
            <a:r>
              <a:rPr lang="ru-RU" sz="2000" dirty="0">
                <a:latin typeface="Century" panose="02040604050505020304" pitchFamily="18" charset="0"/>
              </a:rPr>
              <a:t>За кров і </a:t>
            </a:r>
            <a:r>
              <a:rPr lang="ru-RU" sz="2000" dirty="0" err="1">
                <a:latin typeface="Century" panose="02040604050505020304" pitchFamily="18" charset="0"/>
              </a:rPr>
              <a:t>пожари</a:t>
            </a:r>
            <a:endParaRPr lang="ru-RU" sz="2000" dirty="0">
              <a:latin typeface="Century" panose="02040604050505020304" pitchFamily="18" charset="0"/>
            </a:endParaRPr>
          </a:p>
          <a:p>
            <a:pPr algn="ctr"/>
            <a:r>
              <a:rPr lang="ru-RU" sz="2000" dirty="0">
                <a:latin typeface="Century" panose="02040604050505020304" pitchFamily="18" charset="0"/>
              </a:rPr>
              <a:t>Пеклом гайдамаки ляхам </a:t>
            </a:r>
            <a:r>
              <a:rPr lang="ru-RU" sz="2000" dirty="0" err="1">
                <a:latin typeface="Century" panose="02040604050505020304" pitchFamily="18" charset="0"/>
              </a:rPr>
              <a:t>оддадуть</a:t>
            </a:r>
            <a:r>
              <a:rPr lang="ru-RU" sz="2000" dirty="0">
                <a:latin typeface="Century" panose="02040604050505020304" pitchFamily="18" charset="0"/>
              </a:rPr>
              <a:t>.</a:t>
            </a:r>
            <a:endParaRPr lang="uk-UA" sz="2000" dirty="0">
              <a:latin typeface="Century" panose="020406040505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78" y="3933056"/>
            <a:ext cx="4036645" cy="3032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правляющая кнопка: в начало 8">
            <a:hlinkClick r:id="rId5" action="ppaction://hlinksldjump" highlightClick="1"/>
          </p:cNvPr>
          <p:cNvSpPr/>
          <p:nvPr/>
        </p:nvSpPr>
        <p:spPr>
          <a:xfrm>
            <a:off x="107504" y="6453336"/>
            <a:ext cx="360040" cy="288032"/>
          </a:xfrm>
          <a:prstGeom prst="actionButtonBeginning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107504" y="1680019"/>
            <a:ext cx="3710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/>
              <a:t>М.Грушевський «Ілюстрована Історія України» С414</a:t>
            </a:r>
            <a:endParaRPr lang="uk-UA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092280" y="1705116"/>
            <a:ext cx="26096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/>
              <a:t>Т.Г.Шевченко «Кобзар» С77</a:t>
            </a:r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48055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25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75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25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H="1">
            <a:off x="4834569" y="1164099"/>
            <a:ext cx="14756" cy="5594170"/>
          </a:xfrm>
          <a:prstGeom prst="line">
            <a:avLst/>
          </a:prstGeom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03376" y="187303"/>
            <a:ext cx="82830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 panose="02040604050505020304" pitchFamily="18" charset="0"/>
              </a:rPr>
              <a:t>Причини Коліївщини</a:t>
            </a:r>
            <a:endParaRPr lang="uk-UA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8195" y="1403002"/>
            <a:ext cx="43458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entury" panose="02040604050505020304" pitchFamily="18" charset="0"/>
              </a:rPr>
              <a:t>  … </a:t>
            </a:r>
            <a:r>
              <a:rPr lang="ru-RU" sz="2000" dirty="0" err="1">
                <a:latin typeface="Century" panose="02040604050505020304" pitchFamily="18" charset="0"/>
              </a:rPr>
              <a:t>конфедерати</a:t>
            </a:r>
            <a:endParaRPr lang="ru-RU" sz="2000" dirty="0">
              <a:latin typeface="Century" panose="02040604050505020304" pitchFamily="18" charset="0"/>
            </a:endParaRPr>
          </a:p>
          <a:p>
            <a:r>
              <a:rPr lang="ru-RU" sz="2000" dirty="0" smtClean="0">
                <a:latin typeface="Century" panose="02040604050505020304" pitchFamily="18" charset="0"/>
              </a:rPr>
              <a:t>Кричать </a:t>
            </a:r>
            <a:r>
              <a:rPr lang="ru-RU" sz="2000" dirty="0">
                <a:latin typeface="Century" panose="02040604050505020304" pitchFamily="18" charset="0"/>
              </a:rPr>
              <a:t>до </a:t>
            </a:r>
            <a:r>
              <a:rPr lang="ru-RU" sz="2000" dirty="0" err="1">
                <a:latin typeface="Century" panose="02040604050505020304" pitchFamily="18" charset="0"/>
              </a:rPr>
              <a:t>титаря</a:t>
            </a:r>
            <a:r>
              <a:rPr lang="ru-RU" sz="2000" dirty="0">
                <a:latin typeface="Century" panose="02040604050505020304" pitchFamily="18" charset="0"/>
              </a:rPr>
              <a:t>: «</a:t>
            </a:r>
            <a:r>
              <a:rPr lang="ru-RU" sz="2000" dirty="0" err="1">
                <a:latin typeface="Century" panose="02040604050505020304" pitchFamily="18" charset="0"/>
              </a:rPr>
              <a:t>Хоч</a:t>
            </a:r>
            <a:r>
              <a:rPr lang="ru-RU" sz="2000" dirty="0">
                <a:latin typeface="Century" panose="02040604050505020304" pitchFamily="18" charset="0"/>
              </a:rPr>
              <a:t> жить?</a:t>
            </a:r>
          </a:p>
          <a:p>
            <a:r>
              <a:rPr lang="ru-RU" sz="2000" dirty="0" smtClean="0">
                <a:latin typeface="Century" panose="02040604050505020304" pitchFamily="18" charset="0"/>
              </a:rPr>
              <a:t>Скажи, де </a:t>
            </a:r>
            <a:r>
              <a:rPr lang="ru-RU" sz="2000" dirty="0" err="1" smtClean="0">
                <a:latin typeface="Century" panose="02040604050505020304" pitchFamily="18" charset="0"/>
              </a:rPr>
              <a:t>гроші</a:t>
            </a:r>
            <a:r>
              <a:rPr lang="ru-RU" sz="2000" dirty="0" smtClean="0">
                <a:latin typeface="Century" panose="02040604050505020304" pitchFamily="18" charset="0"/>
              </a:rPr>
              <a:t>?»</a:t>
            </a:r>
          </a:p>
          <a:p>
            <a:pPr algn="ctr"/>
            <a:r>
              <a:rPr lang="ru-RU" sz="2000" dirty="0" smtClean="0">
                <a:latin typeface="Century" panose="02040604050505020304" pitchFamily="18" charset="0"/>
              </a:rPr>
              <a:t>Той </a:t>
            </a:r>
            <a:r>
              <a:rPr lang="ru-RU" sz="2000" dirty="0" err="1" smtClean="0">
                <a:latin typeface="Century" panose="02040604050505020304" pitchFamily="18" charset="0"/>
              </a:rPr>
              <a:t>мовчить</a:t>
            </a:r>
            <a:r>
              <a:rPr lang="ru-RU" sz="2000" dirty="0" smtClean="0">
                <a:latin typeface="Century" panose="02040604050505020304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Century" panose="02040604050505020304" pitchFamily="18" charset="0"/>
              </a:rPr>
              <a:t>Налигачем</a:t>
            </a:r>
            <a:r>
              <a:rPr lang="ru-RU" sz="2000" dirty="0" smtClean="0">
                <a:latin typeface="Century" panose="02040604050505020304" pitchFamily="18" charset="0"/>
              </a:rPr>
              <a:t> </a:t>
            </a:r>
            <a:r>
              <a:rPr lang="ru-RU" sz="2000" dirty="0">
                <a:latin typeface="Century" panose="02040604050505020304" pitchFamily="18" charset="0"/>
              </a:rPr>
              <a:t>скрутили руки,</a:t>
            </a:r>
          </a:p>
          <a:p>
            <a:pPr algn="just"/>
            <a:r>
              <a:rPr lang="ru-RU" sz="2000" dirty="0">
                <a:latin typeface="Century" panose="02040604050505020304" pitchFamily="18" charset="0"/>
              </a:rPr>
              <a:t>Об землю вдарили — нема,</a:t>
            </a:r>
          </a:p>
          <a:p>
            <a:pPr algn="just"/>
            <a:r>
              <a:rPr lang="ru-RU" sz="2000" dirty="0">
                <a:latin typeface="Century" panose="02040604050505020304" pitchFamily="18" charset="0"/>
              </a:rPr>
              <a:t>Нема </a:t>
            </a:r>
            <a:r>
              <a:rPr lang="ru-RU" sz="2000" dirty="0" err="1">
                <a:latin typeface="Century" panose="02040604050505020304" pitchFamily="18" charset="0"/>
              </a:rPr>
              <a:t>ні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smtClean="0">
                <a:latin typeface="Century" panose="02040604050505020304" pitchFamily="18" charset="0"/>
              </a:rPr>
              <a:t>слова.</a:t>
            </a:r>
          </a:p>
          <a:p>
            <a:pPr algn="ctr"/>
            <a:r>
              <a:rPr lang="ru-RU" sz="2000" dirty="0" smtClean="0">
                <a:latin typeface="Century" panose="02040604050505020304" pitchFamily="18" charset="0"/>
              </a:rPr>
              <a:t>  «Мало муки!</a:t>
            </a:r>
          </a:p>
          <a:p>
            <a:pPr algn="just"/>
            <a:r>
              <a:rPr lang="ru-RU" sz="2000" dirty="0" smtClean="0">
                <a:latin typeface="Century" panose="02040604050505020304" pitchFamily="18" charset="0"/>
              </a:rPr>
              <a:t>Давайте </a:t>
            </a:r>
            <a:r>
              <a:rPr lang="ru-RU" sz="2000" dirty="0" err="1">
                <a:latin typeface="Century" panose="02040604050505020304" pitchFamily="18" charset="0"/>
              </a:rPr>
              <a:t>приску</a:t>
            </a:r>
            <a:r>
              <a:rPr lang="ru-RU" sz="2000" dirty="0">
                <a:latin typeface="Century" panose="02040604050505020304" pitchFamily="18" charset="0"/>
              </a:rPr>
              <a:t>! Де смола?</a:t>
            </a:r>
          </a:p>
          <a:p>
            <a:pPr algn="just"/>
            <a:r>
              <a:rPr lang="ru-RU" sz="2000" dirty="0">
                <a:latin typeface="Century" panose="02040604050505020304" pitchFamily="18" charset="0"/>
              </a:rPr>
              <a:t>Кропи </a:t>
            </a:r>
            <a:r>
              <a:rPr lang="ru-RU" sz="2000" dirty="0" err="1">
                <a:latin typeface="Century" panose="02040604050505020304" pitchFamily="18" charset="0"/>
              </a:rPr>
              <a:t>його</a:t>
            </a:r>
            <a:r>
              <a:rPr lang="ru-RU" sz="2000" dirty="0">
                <a:latin typeface="Century" panose="02040604050505020304" pitchFamily="18" charset="0"/>
              </a:rPr>
              <a:t>! </a:t>
            </a:r>
            <a:r>
              <a:rPr lang="ru-RU" sz="2000" dirty="0" err="1">
                <a:latin typeface="Century" panose="02040604050505020304" pitchFamily="18" charset="0"/>
              </a:rPr>
              <a:t>Отак</a:t>
            </a:r>
            <a:r>
              <a:rPr lang="ru-RU" sz="2000" dirty="0">
                <a:latin typeface="Century" panose="02040604050505020304" pitchFamily="18" charset="0"/>
              </a:rPr>
              <a:t>! </a:t>
            </a:r>
            <a:r>
              <a:rPr lang="ru-RU" sz="2000" dirty="0" err="1">
                <a:latin typeface="Century" panose="02040604050505020304" pitchFamily="18" charset="0"/>
              </a:rPr>
              <a:t>Холоне</a:t>
            </a:r>
            <a:r>
              <a:rPr lang="ru-RU" sz="2000" dirty="0">
                <a:latin typeface="Century" panose="02040604050505020304" pitchFamily="18" charset="0"/>
              </a:rPr>
              <a:t>?</a:t>
            </a:r>
          </a:p>
          <a:p>
            <a:pPr algn="just"/>
            <a:r>
              <a:rPr lang="ru-RU" sz="2000" dirty="0" err="1">
                <a:latin typeface="Century" panose="02040604050505020304" pitchFamily="18" charset="0"/>
              </a:rPr>
              <a:t>Мерщій</a:t>
            </a:r>
            <a:r>
              <a:rPr lang="ru-RU" sz="2000" dirty="0">
                <a:latin typeface="Century" panose="02040604050505020304" pitchFamily="18" charset="0"/>
              </a:rPr>
              <a:t> же </a:t>
            </a:r>
            <a:r>
              <a:rPr lang="ru-RU" sz="2000" dirty="0" err="1">
                <a:latin typeface="Century" panose="02040604050505020304" pitchFamily="18" charset="0"/>
              </a:rPr>
              <a:t>приском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посипай</a:t>
            </a:r>
            <a:r>
              <a:rPr lang="ru-RU" sz="2000" dirty="0">
                <a:latin typeface="Century" panose="02040604050505020304" pitchFamily="18" charset="0"/>
              </a:rPr>
              <a:t>!</a:t>
            </a:r>
          </a:p>
          <a:p>
            <a:pPr algn="just"/>
            <a:r>
              <a:rPr lang="ru-RU" sz="2000" dirty="0" err="1">
                <a:latin typeface="Century" panose="02040604050505020304" pitchFamily="18" charset="0"/>
              </a:rPr>
              <a:t>Що</a:t>
            </a:r>
            <a:r>
              <a:rPr lang="ru-RU" sz="2000" dirty="0">
                <a:latin typeface="Century" panose="02040604050505020304" pitchFamily="18" charset="0"/>
              </a:rPr>
              <a:t>? </a:t>
            </a:r>
            <a:r>
              <a:rPr lang="ru-RU" sz="2000" dirty="0" err="1">
                <a:latin typeface="Century" panose="02040604050505020304" pitchFamily="18" charset="0"/>
              </a:rPr>
              <a:t>скажеш</a:t>
            </a:r>
            <a:r>
              <a:rPr lang="ru-RU" sz="2000" dirty="0">
                <a:latin typeface="Century" panose="02040604050505020304" pitchFamily="18" charset="0"/>
              </a:rPr>
              <a:t>, </a:t>
            </a:r>
            <a:r>
              <a:rPr lang="ru-RU" sz="2000" dirty="0" err="1">
                <a:latin typeface="Century" panose="02040604050505020304" pitchFamily="18" charset="0"/>
              </a:rPr>
              <a:t>шельмо</a:t>
            </a:r>
            <a:r>
              <a:rPr lang="ru-RU" sz="2000" dirty="0">
                <a:latin typeface="Century" panose="02040604050505020304" pitchFamily="18" charset="0"/>
              </a:rPr>
              <a:t>?.. І не стогне!</a:t>
            </a:r>
          </a:p>
          <a:p>
            <a:pPr algn="just"/>
            <a:r>
              <a:rPr lang="ru-RU" sz="2000" dirty="0" err="1">
                <a:latin typeface="Century" panose="02040604050505020304" pitchFamily="18" charset="0"/>
              </a:rPr>
              <a:t>Завзята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бестія</a:t>
            </a:r>
            <a:r>
              <a:rPr lang="ru-RU" sz="2000" dirty="0">
                <a:latin typeface="Century" panose="02040604050505020304" pitchFamily="18" charset="0"/>
              </a:rPr>
              <a:t>! </a:t>
            </a:r>
            <a:r>
              <a:rPr lang="ru-RU" sz="2000" dirty="0" err="1">
                <a:latin typeface="Century" panose="02040604050505020304" pitchFamily="18" charset="0"/>
              </a:rPr>
              <a:t>Стривай</a:t>
            </a:r>
            <a:r>
              <a:rPr lang="ru-RU" sz="2000" dirty="0">
                <a:latin typeface="Century" panose="02040604050505020304" pitchFamily="18" charset="0"/>
              </a:rPr>
              <a:t>!»</a:t>
            </a:r>
            <a:endParaRPr lang="uk-UA" sz="2000" dirty="0">
              <a:latin typeface="Century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93578" y="1484784"/>
            <a:ext cx="48917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dirty="0" err="1">
                <a:latin typeface="Century" panose="02040604050505020304" pitchFamily="18" charset="0"/>
              </a:rPr>
              <a:t>Панське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господарство</a:t>
            </a:r>
            <a:r>
              <a:rPr lang="ru-RU" sz="2000" dirty="0">
                <a:latin typeface="Century" panose="02040604050505020304" pitchFamily="18" charset="0"/>
              </a:rPr>
              <a:t> переживало </a:t>
            </a:r>
            <a:r>
              <a:rPr lang="ru-RU" sz="2000" dirty="0" err="1">
                <a:latin typeface="Century" panose="02040604050505020304" pitchFamily="18" charset="0"/>
              </a:rPr>
              <a:t>складні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часи</a:t>
            </a:r>
            <a:r>
              <a:rPr lang="ru-RU" sz="2000" dirty="0" smtClean="0">
                <a:latin typeface="Century" panose="02040604050505020304" pitchFamily="18" charset="0"/>
              </a:rPr>
              <a:t>;</a:t>
            </a:r>
            <a:endParaRPr lang="ru-RU" sz="2000" dirty="0">
              <a:latin typeface="Century" panose="020406040505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>
                <a:latin typeface="Century" panose="02040604050505020304" pitchFamily="18" charset="0"/>
              </a:rPr>
              <a:t>Значний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вплив</a:t>
            </a:r>
            <a:r>
              <a:rPr lang="ru-RU" sz="2000" dirty="0">
                <a:latin typeface="Century" panose="02040604050505020304" pitchFamily="18" charset="0"/>
              </a:rPr>
              <a:t> на селян мала </a:t>
            </a:r>
            <a:r>
              <a:rPr lang="ru-RU" sz="2000" dirty="0" err="1">
                <a:latin typeface="Century" panose="02040604050505020304" pitchFamily="18" charset="0"/>
              </a:rPr>
              <a:t>близькість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вільного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Запоріжжя</a:t>
            </a:r>
            <a:r>
              <a:rPr lang="ru-RU" sz="2000" dirty="0" smtClean="0">
                <a:latin typeface="Century" panose="02040604050505020304" pitchFamily="18" charset="0"/>
              </a:rPr>
              <a:t>;</a:t>
            </a:r>
            <a:endParaRPr lang="ru-RU" sz="2000" dirty="0">
              <a:latin typeface="Century" panose="020406040505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Century" panose="02040604050505020304" pitchFamily="18" charset="0"/>
              </a:rPr>
              <a:t>На </a:t>
            </a:r>
            <a:r>
              <a:rPr lang="ru-RU" sz="2000" dirty="0" err="1">
                <a:latin typeface="Century" panose="02040604050505020304" pitchFamily="18" charset="0"/>
              </a:rPr>
              <a:t>півдні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Київщини</a:t>
            </a:r>
            <a:r>
              <a:rPr lang="ru-RU" sz="2000" dirty="0">
                <a:latin typeface="Century" panose="02040604050505020304" pitchFamily="18" charset="0"/>
              </a:rPr>
              <a:t> </a:t>
            </a:r>
            <a:r>
              <a:rPr lang="ru-RU" sz="2000" dirty="0" err="1">
                <a:latin typeface="Century" panose="02040604050505020304" pitchFamily="18" charset="0"/>
              </a:rPr>
              <a:t>загострилися</a:t>
            </a:r>
            <a:r>
              <a:rPr lang="ru-RU" sz="2000" dirty="0">
                <a:latin typeface="Century" panose="02040604050505020304" pitchFamily="18" charset="0"/>
              </a:rPr>
              <a:t> </a:t>
            </a:r>
            <a:r>
              <a:rPr lang="ru-RU" sz="2000" dirty="0" err="1">
                <a:latin typeface="Century" panose="02040604050505020304" pitchFamily="18" charset="0"/>
              </a:rPr>
              <a:t>релігійні</a:t>
            </a:r>
            <a:r>
              <a:rPr lang="ru-RU" sz="2000" dirty="0">
                <a:latin typeface="Century" panose="02040604050505020304" pitchFamily="18" charset="0"/>
              </a:rPr>
              <a:t> </a:t>
            </a:r>
            <a:r>
              <a:rPr lang="ru-RU" sz="1900" dirty="0" err="1" smtClean="0">
                <a:latin typeface="Century" panose="02040604050505020304" pitchFamily="18" charset="0"/>
              </a:rPr>
              <a:t>суперечності</a:t>
            </a:r>
            <a:endParaRPr lang="ru-RU" sz="1900" dirty="0">
              <a:latin typeface="Century" panose="02040604050505020304" pitchFamily="18" charset="0"/>
            </a:endParaRPr>
          </a:p>
        </p:txBody>
      </p:sp>
      <p:pic>
        <p:nvPicPr>
          <p:cNvPr id="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64" y="3405763"/>
            <a:ext cx="2458516" cy="339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в начало 7">
            <a:hlinkClick r:id="rId4" action="ppaction://hlinksldjump" highlightClick="1"/>
          </p:cNvPr>
          <p:cNvSpPr/>
          <p:nvPr/>
        </p:nvSpPr>
        <p:spPr>
          <a:xfrm>
            <a:off x="107504" y="6453336"/>
            <a:ext cx="360040" cy="288032"/>
          </a:xfrm>
          <a:prstGeom prst="actionButtonBeginning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-6097" y="1208703"/>
            <a:ext cx="3710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/>
              <a:t>М.Грушевський «Ілюстрована Історія України» С416</a:t>
            </a:r>
            <a:endParaRPr lang="uk-UA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084195" y="1209681"/>
            <a:ext cx="3710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 smtClean="0"/>
              <a:t>Т.Г.Шевченко «Кобзар» С75</a:t>
            </a:r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113862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192</TotalTime>
  <Words>741</Words>
  <Application>Microsoft Office PowerPoint</Application>
  <PresentationFormat>Экран (4:3)</PresentationFormat>
  <Paragraphs>179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usera</dc:creator>
  <cp:lastModifiedBy>kv</cp:lastModifiedBy>
  <cp:revision>30</cp:revision>
  <dcterms:created xsi:type="dcterms:W3CDTF">2014-04-05T08:14:58Z</dcterms:created>
  <dcterms:modified xsi:type="dcterms:W3CDTF">2014-04-07T10:48:22Z</dcterms:modified>
</cp:coreProperties>
</file>